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73" r:id="rId2"/>
    <p:sldId id="272" r:id="rId3"/>
    <p:sldId id="274" r:id="rId4"/>
    <p:sldId id="264" r:id="rId5"/>
    <p:sldId id="259" r:id="rId6"/>
    <p:sldId id="260" r:id="rId7"/>
    <p:sldId id="261" r:id="rId8"/>
    <p:sldId id="285" r:id="rId9"/>
    <p:sldId id="286" r:id="rId10"/>
    <p:sldId id="263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54451-B41E-45FF-8176-AFF2DC65FE9A}" type="datetimeFigureOut">
              <a:rPr lang="cs-CZ" smtClean="0"/>
              <a:t>19.11.2019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4BD0E-FD1D-4207-8F80-1CFF29B5EE8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059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E8298-AB41-4316-8E93-011AD26BAF3C}" type="datetimeFigureOut">
              <a:rPr lang="cs-CZ" smtClean="0"/>
              <a:t>19.11.2019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AA08-8C4B-4969-980B-F4A00F0D0AC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9910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E8298-AB41-4316-8E93-011AD26BAF3C}" type="datetimeFigureOut">
              <a:rPr lang="cs-CZ" smtClean="0"/>
              <a:t>19.11.2019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AA08-8C4B-4969-980B-F4A00F0D0AC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2962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E8298-AB41-4316-8E93-011AD26BAF3C}" type="datetimeFigureOut">
              <a:rPr lang="cs-CZ" smtClean="0"/>
              <a:t>19.11.2019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AA08-8C4B-4969-980B-F4A00F0D0AC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1379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E8298-AB41-4316-8E93-011AD26BAF3C}" type="datetimeFigureOut">
              <a:rPr lang="cs-CZ" smtClean="0"/>
              <a:t>19.11.2019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AA08-8C4B-4969-980B-F4A00F0D0AC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3175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E8298-AB41-4316-8E93-011AD26BAF3C}" type="datetimeFigureOut">
              <a:rPr lang="cs-CZ" smtClean="0"/>
              <a:t>19.11.2019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AA08-8C4B-4969-980B-F4A00F0D0AC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9293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E8298-AB41-4316-8E93-011AD26BAF3C}" type="datetimeFigureOut">
              <a:rPr lang="cs-CZ" smtClean="0"/>
              <a:t>19.11.2019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AA08-8C4B-4969-980B-F4A00F0D0AC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449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E8298-AB41-4316-8E93-011AD26BAF3C}" type="datetimeFigureOut">
              <a:rPr lang="cs-CZ" smtClean="0"/>
              <a:t>19.11.2019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AA08-8C4B-4969-980B-F4A00F0D0AC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2293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E8298-AB41-4316-8E93-011AD26BAF3C}" type="datetimeFigureOut">
              <a:rPr lang="cs-CZ" smtClean="0"/>
              <a:t>19.11.2019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AA08-8C4B-4969-980B-F4A00F0D0AC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0748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E8298-AB41-4316-8E93-011AD26BAF3C}" type="datetimeFigureOut">
              <a:rPr lang="cs-CZ" smtClean="0"/>
              <a:t>19.11.2019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AA08-8C4B-4969-980B-F4A00F0D0AC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910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E8298-AB41-4316-8E93-011AD26BAF3C}" type="datetimeFigureOut">
              <a:rPr lang="cs-CZ" smtClean="0"/>
              <a:t>19.11.2019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AA08-8C4B-4969-980B-F4A00F0D0AC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8675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E8298-AB41-4316-8E93-011AD26BAF3C}" type="datetimeFigureOut">
              <a:rPr lang="cs-CZ" smtClean="0"/>
              <a:t>19.11.2019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AA08-8C4B-4969-980B-F4A00F0D0AC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2691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E8298-AB41-4316-8E93-011AD26BAF3C}" type="datetimeFigureOut">
              <a:rPr lang="cs-CZ" smtClean="0"/>
              <a:t>19.11.2019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1AA08-8C4B-4969-980B-F4A00F0D0AC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062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england-flagge-englisch-152143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1736E71-4013-4F56-87C8-AF2843E8B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8887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/>
              <a:t>S</a:t>
            </a:r>
            <a:r>
              <a:rPr lang="cs-CZ" sz="4800" b="1" dirty="0"/>
              <a:t>táž-Spojené království, Londýn, Cambridge </a:t>
            </a:r>
            <a:br>
              <a:rPr lang="cs-CZ" sz="4800" b="1" dirty="0"/>
            </a:br>
            <a:r>
              <a:rPr lang="cs-CZ" sz="4800" b="1" dirty="0"/>
              <a:t>23.-27.2. </a:t>
            </a:r>
            <a:r>
              <a:rPr lang="cs-CZ" sz="4800" b="1" dirty="0" smtClean="0"/>
              <a:t>2019</a:t>
            </a:r>
            <a:endParaRPr lang="en-US" sz="4800" b="1" dirty="0"/>
          </a:p>
        </p:txBody>
      </p:sp>
      <p:pic>
        <p:nvPicPr>
          <p:cNvPr id="1026" name="Picture 2" descr="C:\Users\Asus\Desktop\Angl Nová složka\2015-07-21_1736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304" y="4257314"/>
            <a:ext cx="2531052" cy="185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42" y="440820"/>
            <a:ext cx="3048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302" y="490033"/>
            <a:ext cx="56038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80113" y="6109240"/>
            <a:ext cx="6936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Vypracovala: Tereza Kůlová, Bc. Dana Nováková </a:t>
            </a:r>
          </a:p>
        </p:txBody>
      </p:sp>
    </p:spTree>
    <p:extLst>
      <p:ext uri="{BB962C8B-B14F-4D97-AF65-F5344CB8AC3E}">
        <p14:creationId xmlns:p14="http://schemas.microsoft.com/office/powerpoint/2010/main" val="195076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C58BFD-622B-457A-9568-04B831AC3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5856" y="111030"/>
            <a:ext cx="3986679" cy="94268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cs-CZ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Na co se klade důraz</a:t>
            </a:r>
            <a:r>
              <a:rPr lang="cs-CZ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cs-CZ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cs-CZ" sz="2200" b="1" dirty="0"/>
              <a:t>Under Fives Roundabouts-Cambridge</a:t>
            </a:r>
            <a:endParaRPr lang="en-US" sz="2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274E3C5-3989-4AF1-AFAB-91485D32A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32010" y="1067593"/>
            <a:ext cx="3905457" cy="476053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/>
              <a:t>Respekt k jiným národům, náboženstvím, </a:t>
            </a:r>
            <a:r>
              <a:rPr lang="cs-CZ" sz="2000" dirty="0" smtClean="0"/>
              <a:t>jazykům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 smtClean="0"/>
              <a:t>Individuální přístup k dětem s OMJ. Podpora jejich kulturu a náboženského vyznání </a:t>
            </a:r>
            <a:endParaRPr lang="cs-CZ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/>
              <a:t>Maximální rozvoj dítěte po všech </a:t>
            </a:r>
            <a:r>
              <a:rPr lang="cs-CZ" sz="2000" dirty="0" smtClean="0"/>
              <a:t>stránkách. </a:t>
            </a:r>
            <a:endParaRPr lang="cs-CZ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/>
              <a:t>Volný prostor pohybu venku na </a:t>
            </a:r>
            <a:r>
              <a:rPr lang="cs-CZ" sz="2000" dirty="0" smtClean="0"/>
              <a:t>zahradě i uvnitř budovy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 smtClean="0"/>
              <a:t>Volnost rozhodování, individualita</a:t>
            </a:r>
            <a:endParaRPr lang="cs-CZ" sz="2000" dirty="0"/>
          </a:p>
        </p:txBody>
      </p:sp>
      <p:pic>
        <p:nvPicPr>
          <p:cNvPr id="5122" name="Picture 2" descr="C:\Users\Asus\Desktop\Angl Nová složka\Obráze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682" y="4729356"/>
            <a:ext cx="2647721" cy="198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sus\Desktop\Angl Nová složka\DSC01765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07" y="434302"/>
            <a:ext cx="7234073" cy="539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4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AFFD58-CC3A-4C5D-8646-657527C08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29" y="217130"/>
            <a:ext cx="3971909" cy="115853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Základní </a:t>
            </a:r>
            <a:r>
              <a:rPr lang="cs-CZ" b="1" dirty="0"/>
              <a:t>informace ze současnosti Londýna a Cambridge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71A21AB-CD0D-4DD9-8BBB-D124CAA8EB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4501" y="1553591"/>
            <a:ext cx="3790766" cy="4307889"/>
          </a:xfrm>
        </p:spPr>
        <p:txBody>
          <a:bodyPr>
            <a:normAutofit lnSpcReduction="10000"/>
          </a:bodyPr>
          <a:lstStyle/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Cambridge</a:t>
            </a:r>
          </a:p>
          <a:p>
            <a:r>
              <a:rPr lang="cs-CZ" sz="2000" dirty="0" smtClean="0"/>
              <a:t>Universitní město se 120 000  obyvateli, z toho je téměř 30 000 studentů. Nejstarší universitě je přes 800let, Cambridge </a:t>
            </a:r>
            <a:r>
              <a:rPr lang="cs-CZ" sz="2000" dirty="0"/>
              <a:t>j</a:t>
            </a:r>
            <a:r>
              <a:rPr lang="cs-CZ" sz="2000" dirty="0" smtClean="0"/>
              <a:t>e líhní 92 držitelů Nobelovy ceny, studovali zde osobnosti jako Charles Darwin, Isaac Newton či princ Charles. 31 kolejí studentům nenabízí pouze ubytování, ale také zastřešují jejich výuku, jídelnu, knihovny s celkem 30milliony publikací.</a:t>
            </a:r>
          </a:p>
          <a:p>
            <a:r>
              <a:rPr lang="cs-CZ" sz="2000" dirty="0" smtClean="0"/>
              <a:t>Školné za rok 9 000 liber = 270 000 Kč</a:t>
            </a:r>
            <a:endParaRPr lang="cs-CZ" sz="2000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0842CFAF-8E26-4673-A553-6813483361DD}"/>
              </a:ext>
            </a:extLst>
          </p:cNvPr>
          <p:cNvSpPr txBox="1">
            <a:spLocks/>
          </p:cNvSpPr>
          <p:nvPr/>
        </p:nvSpPr>
        <p:spPr>
          <a:xfrm>
            <a:off x="6854974" y="217131"/>
            <a:ext cx="3971909" cy="11585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/>
              <a:t>Základní informace o vzdělávání</a:t>
            </a: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D81504FA-F892-479B-AB68-3EC8F6CE1635}"/>
              </a:ext>
            </a:extLst>
          </p:cNvPr>
          <p:cNvSpPr txBox="1">
            <a:spLocks/>
          </p:cNvSpPr>
          <p:nvPr/>
        </p:nvSpPr>
        <p:spPr>
          <a:xfrm>
            <a:off x="6274403" y="1553590"/>
            <a:ext cx="5444121" cy="51579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900" dirty="0" smtClean="0"/>
              <a:t>Předškolní vzdělávání  je státní, soukromé  nebo dětské skupiny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900" dirty="0" smtClean="0"/>
              <a:t>Vzdělávání </a:t>
            </a:r>
            <a:r>
              <a:rPr lang="cs-CZ" sz="1900" dirty="0"/>
              <a:t>dětí </a:t>
            </a:r>
            <a:r>
              <a:rPr lang="cs-CZ" sz="1900" dirty="0" smtClean="0"/>
              <a:t>od</a:t>
            </a:r>
            <a:r>
              <a:rPr lang="cs-CZ" sz="1900" dirty="0"/>
              <a:t> </a:t>
            </a:r>
            <a:r>
              <a:rPr lang="cs-CZ" sz="1900" dirty="0" smtClean="0"/>
              <a:t>3-5let, není povinné</a:t>
            </a:r>
            <a:endParaRPr lang="cs-CZ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900" dirty="0"/>
              <a:t>Počet dětí na </a:t>
            </a:r>
            <a:r>
              <a:rPr lang="cs-CZ" sz="1900" dirty="0" smtClean="0"/>
              <a:t>učitelku</a:t>
            </a:r>
            <a:r>
              <a:rPr lang="cs-CZ" sz="1900" dirty="0"/>
              <a:t> </a:t>
            </a:r>
            <a:r>
              <a:rPr lang="cs-CZ" sz="1900" dirty="0" smtClean="0"/>
              <a:t>cca 5-8</a:t>
            </a:r>
            <a:endParaRPr lang="cs-CZ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900" dirty="0" smtClean="0"/>
              <a:t>Anglické kurikulum – unikátní dítě, pozitivní vztahy, podnětné prostředí,  učení a rozvoj</a:t>
            </a:r>
            <a:endParaRPr lang="cs-CZ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900" dirty="0"/>
              <a:t>Inkluze v </a:t>
            </a:r>
            <a:r>
              <a:rPr lang="cs-CZ" sz="1900" dirty="0" smtClean="0"/>
              <a:t>UK</a:t>
            </a:r>
            <a:r>
              <a:rPr lang="cs-CZ" sz="1900" dirty="0"/>
              <a:t> </a:t>
            </a:r>
            <a:r>
              <a:rPr lang="cs-CZ" sz="1900" dirty="0" smtClean="0"/>
              <a:t>je podporována tolerantním, individuálním přístupem s podporou  dostatečného množství pedagogů a asistentů</a:t>
            </a:r>
            <a:endParaRPr lang="cs-CZ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900" dirty="0"/>
              <a:t>Kvalifikace </a:t>
            </a:r>
            <a:r>
              <a:rPr lang="cs-CZ" sz="1900" dirty="0" smtClean="0"/>
              <a:t>učitele na stupnici 1-5., 3.stupně dosáhne běžná uč., 4. st. je nějaká specializace /lesní školka/ </a:t>
            </a:r>
            <a:endParaRPr lang="cs-CZ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900" dirty="0"/>
              <a:t>Podávání </a:t>
            </a:r>
            <a:r>
              <a:rPr lang="cs-CZ" sz="1900" dirty="0" smtClean="0"/>
              <a:t>jídla</a:t>
            </a:r>
            <a:r>
              <a:rPr lang="cs-CZ" sz="1900" dirty="0"/>
              <a:t> </a:t>
            </a:r>
            <a:r>
              <a:rPr lang="cs-CZ" sz="1900" dirty="0" smtClean="0"/>
              <a:t>– rodiče nosí dětem vlastní jídlo</a:t>
            </a:r>
            <a:endParaRPr lang="cs-CZ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900" dirty="0" smtClean="0"/>
              <a:t>Organizace dne</a:t>
            </a:r>
            <a:r>
              <a:rPr lang="cs-CZ" sz="1900" dirty="0"/>
              <a:t> </a:t>
            </a:r>
            <a:r>
              <a:rPr lang="cs-CZ" sz="1900" dirty="0" smtClean="0"/>
              <a:t>– společné přivítání, pak činnosti dle výběru dětí s podporou učitelky, střídané s krátkými řízenými čin., pobyt venku dle výběru dětí, odpočinek dle výběru dětí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F227AF1-7733-4927-9B65-111DA9D360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99511" y="483180"/>
            <a:ext cx="1684989" cy="95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4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4F35E-2EE2-4F09-9192-1A421605D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25.2.-26.2.2019</a:t>
            </a:r>
            <a:br>
              <a:rPr lang="cs-CZ" sz="4400" dirty="0"/>
            </a:br>
            <a:r>
              <a:rPr lang="cs-CZ" sz="2000" dirty="0"/>
              <a:t>7:30-15:30</a:t>
            </a:r>
            <a:r>
              <a:rPr lang="cs-CZ" dirty="0"/>
              <a:t/>
            </a:r>
            <a:br>
              <a:rPr lang="cs-CZ" dirty="0"/>
            </a:br>
            <a:r>
              <a:rPr lang="cs-CZ" sz="2400" b="1" dirty="0"/>
              <a:t>Puss in Boots Nursery, Londýn</a:t>
            </a:r>
            <a:endParaRPr lang="en-US" sz="2400" b="1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939F853-2F9E-438B-B718-3A863DDAAC2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" r="2530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C8EF20-A804-4670-B1A6-0ACD2067D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494229"/>
          </a:xfrm>
        </p:spPr>
        <p:txBody>
          <a:bodyPr>
            <a:normAutofit/>
          </a:bodyPr>
          <a:lstStyle/>
          <a:p>
            <a:r>
              <a:rPr lang="cs-CZ" dirty="0" smtClean="0"/>
              <a:t>Popis </a:t>
            </a:r>
            <a:r>
              <a:rPr lang="cs-CZ" dirty="0"/>
              <a:t>MŠ-Soukromá MŠ, zapsáno 35 dětí ve věku 2-5 let</a:t>
            </a:r>
          </a:p>
          <a:p>
            <a:r>
              <a:rPr lang="cs-CZ" dirty="0"/>
              <a:t>-MŠ má jednu velkou místnost, kde učitelky připravují koutky, zahradu, menší místnost kde probíhají kroužky nebo výtvarné aktivity, umývárnu ze záchodky, místnost pro učitelky spojenou s kanceláří</a:t>
            </a:r>
          </a:p>
          <a:p>
            <a:r>
              <a:rPr lang="cs-CZ" dirty="0"/>
              <a:t>-Každá učitelka má na starosti 2-8 dětí podle stupně vzdělání. K dětem mají velmi individuální přístup </a:t>
            </a:r>
          </a:p>
          <a:p>
            <a:r>
              <a:rPr lang="cs-CZ" dirty="0"/>
              <a:t>-V MŠ mají děti na výběr každý den s několika koutků. Dítě si koutek volí samo. </a:t>
            </a:r>
          </a:p>
          <a:p>
            <a:r>
              <a:rPr lang="cs-CZ" dirty="0"/>
              <a:t>-V MŠ mají velmi individuální přístup k dětem s OMJ postupně ho začleňují do kolektivu a podporují ho v jeho kultuře a slaví všechny svátky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734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1226F0-448B-4699-936A-A858966CF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9887" y="615133"/>
            <a:ext cx="4333814" cy="10095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3600" b="1" dirty="0"/>
              <a:t>Na co se klade důraz</a:t>
            </a:r>
            <a:endParaRPr lang="en-US" sz="3600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Zástupný symbol obrázku 5">
            <a:extLst>
              <a:ext uri="{FF2B5EF4-FFF2-40B4-BE49-F238E27FC236}">
                <a16:creationId xmlns:a16="http://schemas.microsoft.com/office/drawing/2014/main" id="{53418A50-3A2D-4233-B11C-B2BF0DA802F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" y="4260915"/>
            <a:ext cx="3083422" cy="2450112"/>
          </a:xfrm>
          <a:custGeom>
            <a:avLst/>
            <a:gdLst>
              <a:gd name="connsiteX0" fmla="*/ 1464476 w 3083442"/>
              <a:gd name="connsiteY0" fmla="*/ 0 h 2547077"/>
              <a:gd name="connsiteX1" fmla="*/ 3083442 w 3083442"/>
              <a:gd name="connsiteY1" fmla="*/ 1618966 h 2547077"/>
              <a:gd name="connsiteX2" fmla="*/ 2806948 w 3083442"/>
              <a:gd name="connsiteY2" fmla="*/ 2524145 h 2547077"/>
              <a:gd name="connsiteX3" fmla="*/ 2789800 w 3083442"/>
              <a:gd name="connsiteY3" fmla="*/ 2547077 h 2547077"/>
              <a:gd name="connsiteX4" fmla="*/ 139152 w 3083442"/>
              <a:gd name="connsiteY4" fmla="*/ 2547077 h 2547077"/>
              <a:gd name="connsiteX5" fmla="*/ 122004 w 3083442"/>
              <a:gd name="connsiteY5" fmla="*/ 2524145 h 2547077"/>
              <a:gd name="connsiteX6" fmla="*/ 40911 w 3083442"/>
              <a:gd name="connsiteY6" fmla="*/ 2390661 h 2547077"/>
              <a:gd name="connsiteX7" fmla="*/ 0 w 3083442"/>
              <a:gd name="connsiteY7" fmla="*/ 2305737 h 2547077"/>
              <a:gd name="connsiteX8" fmla="*/ 0 w 3083442"/>
              <a:gd name="connsiteY8" fmla="*/ 932195 h 2547077"/>
              <a:gd name="connsiteX9" fmla="*/ 40911 w 3083442"/>
              <a:gd name="connsiteY9" fmla="*/ 847271 h 2547077"/>
              <a:gd name="connsiteX10" fmla="*/ 1464476 w 3083442"/>
              <a:gd name="connsiteY10" fmla="*/ 0 h 254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83442" h="2547077">
                <a:moveTo>
                  <a:pt x="1464476" y="0"/>
                </a:moveTo>
                <a:cubicBezTo>
                  <a:pt x="2358607" y="0"/>
                  <a:pt x="3083442" y="724836"/>
                  <a:pt x="3083442" y="1618966"/>
                </a:cubicBezTo>
                <a:cubicBezTo>
                  <a:pt x="3083442" y="1954265"/>
                  <a:pt x="2981512" y="2265757"/>
                  <a:pt x="2806948" y="2524145"/>
                </a:cubicBezTo>
                <a:lnTo>
                  <a:pt x="2789800" y="2547077"/>
                </a:lnTo>
                <a:lnTo>
                  <a:pt x="139152" y="2547077"/>
                </a:lnTo>
                <a:lnTo>
                  <a:pt x="122004" y="2524145"/>
                </a:lnTo>
                <a:cubicBezTo>
                  <a:pt x="92910" y="2481081"/>
                  <a:pt x="65834" y="2436541"/>
                  <a:pt x="40911" y="2390661"/>
                </a:cubicBezTo>
                <a:lnTo>
                  <a:pt x="0" y="2305737"/>
                </a:lnTo>
                <a:lnTo>
                  <a:pt x="0" y="932195"/>
                </a:lnTo>
                <a:lnTo>
                  <a:pt x="40911" y="847271"/>
                </a:lnTo>
                <a:cubicBezTo>
                  <a:pt x="315065" y="342598"/>
                  <a:pt x="849762" y="0"/>
                  <a:pt x="1464476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8B6CAF9-40AB-4A87-95D8-EE7990C01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90233" y="1603822"/>
            <a:ext cx="4333468" cy="52486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cs-CZ" sz="2400" b="1" dirty="0">
                <a:solidFill>
                  <a:srgbClr val="000000"/>
                </a:solidFill>
              </a:rPr>
              <a:t>Puss in Boots-Londýn</a:t>
            </a:r>
          </a:p>
          <a:p>
            <a:pPr algn="ctr"/>
            <a:endParaRPr lang="cs-CZ" sz="2400" b="1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00"/>
                </a:solidFill>
              </a:rPr>
              <a:t>Individualita a talent dítěte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00"/>
                </a:solidFill>
              </a:rPr>
              <a:t>Dostatek volnosti, přizpůsobit podmínky aktuálním potřebám </a:t>
            </a:r>
            <a:r>
              <a:rPr lang="cs-CZ" sz="2400" dirty="0" smtClean="0">
                <a:solidFill>
                  <a:srgbClr val="000000"/>
                </a:solidFill>
              </a:rPr>
              <a:t>dítěte Vzdělávat </a:t>
            </a:r>
            <a:r>
              <a:rPr lang="cs-CZ" sz="2400" dirty="0">
                <a:solidFill>
                  <a:srgbClr val="000000"/>
                </a:solidFill>
              </a:rPr>
              <a:t>hrou, experimentovat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0000"/>
                </a:solidFill>
              </a:rPr>
              <a:t>Individuální přístup a rozvoj dětí s OMJ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0000"/>
                </a:solidFill>
              </a:rPr>
              <a:t>Přiblížit kulturu dětí s OMJ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000000"/>
              </a:solidFill>
            </a:endParaRPr>
          </a:p>
          <a:p>
            <a:pPr algn="ctr"/>
            <a:endParaRPr lang="cs-CZ" sz="2400" b="1" dirty="0">
              <a:solidFill>
                <a:srgbClr val="000000"/>
              </a:solidFill>
            </a:endParaRPr>
          </a:p>
          <a:p>
            <a:pPr algn="ctr"/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9ADE4011-7585-4A42-8C77-98B82B8875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68717" y="2954693"/>
            <a:ext cx="2865337" cy="2589229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1DFA764A-55DB-477E-ADD1-EBFB4FBF76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" y="163386"/>
            <a:ext cx="3993140" cy="2994855"/>
          </a:xfrm>
          <a:custGeom>
            <a:avLst/>
            <a:gdLst>
              <a:gd name="connsiteX0" fmla="*/ 73119 w 3943111"/>
              <a:gd name="connsiteY0" fmla="*/ 0 h 3318096"/>
              <a:gd name="connsiteX1" fmla="*/ 3572026 w 3943111"/>
              <a:gd name="connsiteY1" fmla="*/ 0 h 3318096"/>
              <a:gd name="connsiteX2" fmla="*/ 3580957 w 3943111"/>
              <a:gd name="connsiteY2" fmla="*/ 11944 h 3318096"/>
              <a:gd name="connsiteX3" fmla="*/ 3943111 w 3943111"/>
              <a:gd name="connsiteY3" fmla="*/ 1197557 h 3318096"/>
              <a:gd name="connsiteX4" fmla="*/ 1822572 w 3943111"/>
              <a:gd name="connsiteY4" fmla="*/ 3318096 h 3318096"/>
              <a:gd name="connsiteX5" fmla="*/ 64188 w 3943111"/>
              <a:gd name="connsiteY5" fmla="*/ 2383171 h 3318096"/>
              <a:gd name="connsiteX6" fmla="*/ 0 w 3943111"/>
              <a:gd name="connsiteY6" fmla="*/ 2277515 h 3318096"/>
              <a:gd name="connsiteX7" fmla="*/ 0 w 3943111"/>
              <a:gd name="connsiteY7" fmla="*/ 117600 h 3318096"/>
              <a:gd name="connsiteX8" fmla="*/ 64188 w 3943111"/>
              <a:gd name="connsiteY8" fmla="*/ 11944 h 331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3111" h="3318096">
                <a:moveTo>
                  <a:pt x="73119" y="0"/>
                </a:moveTo>
                <a:lnTo>
                  <a:pt x="3572026" y="0"/>
                </a:lnTo>
                <a:lnTo>
                  <a:pt x="3580957" y="11944"/>
                </a:lnTo>
                <a:cubicBezTo>
                  <a:pt x="3809602" y="350384"/>
                  <a:pt x="3943111" y="758379"/>
                  <a:pt x="3943111" y="1197557"/>
                </a:cubicBezTo>
                <a:cubicBezTo>
                  <a:pt x="3943111" y="2368699"/>
                  <a:pt x="2993714" y="3318096"/>
                  <a:pt x="1822572" y="3318096"/>
                </a:cubicBezTo>
                <a:cubicBezTo>
                  <a:pt x="1090609" y="3318096"/>
                  <a:pt x="445264" y="2947238"/>
                  <a:pt x="64188" y="2383171"/>
                </a:cubicBezTo>
                <a:lnTo>
                  <a:pt x="0" y="2277515"/>
                </a:lnTo>
                <a:lnTo>
                  <a:pt x="0" y="117600"/>
                </a:lnTo>
                <a:lnTo>
                  <a:pt x="64188" y="11944"/>
                </a:ln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84308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18A2BF-081B-492F-8688-0DA12ED06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7254" y="525439"/>
            <a:ext cx="3336545" cy="16576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3600" b="1" dirty="0"/>
              <a:t>Organizace dne: </a:t>
            </a:r>
            <a:r>
              <a:rPr lang="cs-CZ" sz="2400" b="1" dirty="0"/>
              <a:t>Puss in Boots Nursery, Londýn</a:t>
            </a:r>
            <a:endParaRPr lang="en-US" sz="2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8" name="Zástupný symbol obrázku 17">
            <a:extLst>
              <a:ext uri="{FF2B5EF4-FFF2-40B4-BE49-F238E27FC236}">
                <a16:creationId xmlns:a16="http://schemas.microsoft.com/office/drawing/2014/main" id="{1B63A8E5-52CD-4F58-A84B-5480855B302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573" y="310333"/>
            <a:ext cx="2567021" cy="1591432"/>
          </a:xfrm>
          <a:prstGeom prst="rect">
            <a:avLst/>
          </a:prstGeom>
        </p:spPr>
      </p:pic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E1F7214-50C0-4DEF-B4DE-212FA3E10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37358" y="1585513"/>
            <a:ext cx="4209663" cy="4886725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cs-CZ" dirty="0"/>
          </a:p>
          <a:p>
            <a:r>
              <a:rPr lang="cs-CZ" dirty="0"/>
              <a:t>•Dítě si volí z různých koutků (puzzle, knížky, třídění ovoce kleštičkami, výtvarný koutek, konstruktivní koutek, přepravky s různými drobnými předměty,…) 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Učitelka individuálně po celý den rozvíjí děti s OMJ a nabízí jim činnosti k rozvoji jazyka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Během týdne slaví všechny svátky všech kultur a národností přítomných dětí s OMJ</a:t>
            </a:r>
            <a:endParaRPr lang="cs-CZ" dirty="0"/>
          </a:p>
          <a:p>
            <a:r>
              <a:rPr lang="cs-CZ" dirty="0"/>
              <a:t>•Individuálně dle potřeby chodí dítě na </a:t>
            </a:r>
            <a:r>
              <a:rPr lang="cs-CZ" dirty="0" smtClean="0"/>
              <a:t>zahradu  </a:t>
            </a:r>
            <a:endParaRPr lang="cs-CZ" dirty="0"/>
          </a:p>
          <a:p>
            <a:r>
              <a:rPr lang="cs-CZ" dirty="0"/>
              <a:t>•Svačinu si dítě bere dle </a:t>
            </a:r>
            <a:r>
              <a:rPr lang="cs-CZ" dirty="0" smtClean="0"/>
              <a:t>potřeby, děti si samostatně svačinu připravuji  </a:t>
            </a:r>
            <a:r>
              <a:rPr lang="cs-CZ" dirty="0"/>
              <a:t>a oběd připravují rodiče </a:t>
            </a:r>
            <a:r>
              <a:rPr lang="cs-CZ" dirty="0" smtClean="0"/>
              <a:t>do krabiček </a:t>
            </a:r>
            <a:endParaRPr lang="cs-CZ" dirty="0"/>
          </a:p>
          <a:p>
            <a:r>
              <a:rPr lang="cs-CZ" dirty="0"/>
              <a:t>•S paní </a:t>
            </a:r>
            <a:r>
              <a:rPr lang="cs-CZ" dirty="0" err="1" smtClean="0"/>
              <a:t>Faltýskovou</a:t>
            </a:r>
            <a:r>
              <a:rPr lang="cs-CZ" dirty="0" smtClean="0"/>
              <a:t> probíhala </a:t>
            </a:r>
            <a:r>
              <a:rPr lang="cs-CZ" dirty="0"/>
              <a:t>diskuze na problematiku dětí s OMJ a na prostorové problémy se kterými si v MŠ potýkají </a:t>
            </a:r>
          </a:p>
          <a:p>
            <a:endParaRPr lang="en-US" sz="2000" dirty="0"/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D424AB5D-7843-439B-816B-2BF27C21F8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36" y="913160"/>
            <a:ext cx="4526174" cy="259536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6FABB1AC-8E73-41B7-BE82-B841363E00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44239" y="2035123"/>
            <a:ext cx="2263590" cy="2307345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7B4B4587-D097-4E58-8083-3EFD41D1D1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41" y="3728402"/>
            <a:ext cx="2982587" cy="223694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3FCD8D4-5708-4B02-8925-506FCF3616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683" y="4524866"/>
            <a:ext cx="3677320" cy="226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8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AFFE8E-E650-431F-BB3E-130389FEF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9627" y="733401"/>
            <a:ext cx="4201102" cy="10861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cs-CZ" sz="3600" b="1" dirty="0"/>
              <a:t>27</a:t>
            </a:r>
            <a:r>
              <a:rPr lang="cs-CZ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.2.2019</a:t>
            </a:r>
            <a:br>
              <a:rPr lang="cs-CZ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cs-CZ" sz="1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7:30-15:30</a:t>
            </a:r>
            <a:r>
              <a:rPr lang="cs-CZ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cs-CZ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cs-CZ" sz="2200" b="1" dirty="0"/>
              <a:t>U</a:t>
            </a:r>
            <a:r>
              <a:rPr lang="cs-CZ" sz="2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nder </a:t>
            </a:r>
            <a:r>
              <a:rPr lang="cs-CZ" sz="2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Fives</a:t>
            </a:r>
            <a:r>
              <a:rPr lang="cs-CZ" sz="2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2200" b="1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Roundabout</a:t>
            </a:r>
            <a:r>
              <a:rPr lang="cs-CZ" sz="22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</a:t>
            </a:r>
            <a:r>
              <a:rPr lang="cs-CZ" sz="2200" b="1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Nursery</a:t>
            </a:r>
            <a:r>
              <a:rPr lang="cs-CZ" sz="2200" b="1" dirty="0"/>
              <a:t/>
            </a:r>
            <a:br>
              <a:rPr lang="cs-CZ" sz="2200" b="1" dirty="0"/>
            </a:br>
            <a:endParaRPr lang="en-US" sz="3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1B97AB2-E712-4C96-93FE-07C1B137D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40571" y="1222470"/>
            <a:ext cx="4270158" cy="453825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cs-CZ" sz="20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C42E31-0DB2-40FF-9D1B-B32FE28AE9F6}"/>
              </a:ext>
            </a:extLst>
          </p:cNvPr>
          <p:cNvSpPr/>
          <p:nvPr/>
        </p:nvSpPr>
        <p:spPr>
          <a:xfrm>
            <a:off x="7749309" y="1739101"/>
            <a:ext cx="43595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/>
              <a:t>MŠ se nachází v klidné části Cambridge, je dostupná všem skupinám obyvatelstva 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Soukromá  MŠ má dvě třídy /3-4r., 4-5r./,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zapsáno je cca 80 dětí, nepravidelně se střídají, v den návštěvy 8d. mladších /4uč. + 1handicapovaný/1asist. a 17d. </a:t>
            </a:r>
            <a:r>
              <a:rPr lang="cs-CZ" dirty="0"/>
              <a:t>s</a:t>
            </a:r>
            <a:r>
              <a:rPr lang="cs-CZ" dirty="0" smtClean="0"/>
              <a:t>tarších/3uč. 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MŠ je standardně vybavena, má menší zahradu se zajímavými prvky</a:t>
            </a: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 smtClean="0"/>
              <a:t>Přístup </a:t>
            </a:r>
            <a:r>
              <a:rPr lang="cs-CZ" dirty="0"/>
              <a:t>učitelů </a:t>
            </a:r>
            <a:r>
              <a:rPr lang="cs-CZ" dirty="0" smtClean="0"/>
              <a:t>k dětem je velmi vstřícný, klidný, trpělivý</a:t>
            </a: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Práce s dětmi s </a:t>
            </a:r>
            <a:r>
              <a:rPr lang="cs-CZ" dirty="0" smtClean="0"/>
              <a:t>OMJ – zapsáno 12různých národností mluvících svým mateřským jazykem, slaví jejich svátky, MŠ se snaží zprostředkovávat kontakt mezi rodiči</a:t>
            </a:r>
            <a:endParaRPr lang="cs-CZ" dirty="0"/>
          </a:p>
        </p:txBody>
      </p:sp>
      <p:pic>
        <p:nvPicPr>
          <p:cNvPr id="1028" name="Picture 4" descr="C:\Users\Asus\Desktop\2019 GB\DSC023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09" y="3933037"/>
            <a:ext cx="3362036" cy="206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sus\Desktop\2019 GB\DSC023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" y="985111"/>
            <a:ext cx="2466109" cy="332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sus\Desktop\2019 GB\DSC023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945" y="107656"/>
            <a:ext cx="4927364" cy="341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sus\Desktop\2019 GB\DSC023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778" y="4001258"/>
            <a:ext cx="3662531" cy="274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1580" y="6013326"/>
            <a:ext cx="2332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Národnosti dětí s OMJ v MŠ</a:t>
            </a:r>
            <a:endParaRPr lang="cs-CZ" sz="1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821945" y="3565960"/>
            <a:ext cx="4036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Informační tabule pro rodiče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19658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B8C3A0-8415-498C-B908-EED99A7B9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2793" y="15588"/>
            <a:ext cx="3518631" cy="11906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3600" b="1" dirty="0">
                <a:solidFill>
                  <a:srgbClr val="000000"/>
                </a:solidFill>
              </a:rPr>
              <a:t>27.2.2019</a:t>
            </a:r>
            <a:br>
              <a:rPr lang="cs-CZ" sz="3600" b="1" dirty="0">
                <a:solidFill>
                  <a:srgbClr val="000000"/>
                </a:solidFill>
              </a:rPr>
            </a:br>
            <a:r>
              <a:rPr lang="cs-CZ" sz="1800" b="1" dirty="0">
                <a:solidFill>
                  <a:srgbClr val="000000"/>
                </a:solidFill>
              </a:rPr>
              <a:t>7:30-15:30</a:t>
            </a:r>
            <a:r>
              <a:rPr lang="cs-CZ" sz="3600" b="1" dirty="0">
                <a:solidFill>
                  <a:srgbClr val="000000"/>
                </a:solidFill>
              </a:rPr>
              <a:t/>
            </a:r>
            <a:br>
              <a:rPr lang="cs-CZ" sz="3600" b="1" dirty="0">
                <a:solidFill>
                  <a:srgbClr val="000000"/>
                </a:solidFill>
              </a:rPr>
            </a:br>
            <a:r>
              <a:rPr lang="cs-CZ" sz="2000" b="1" dirty="0">
                <a:solidFill>
                  <a:srgbClr val="000000"/>
                </a:solidFill>
              </a:rPr>
              <a:t>Under fives </a:t>
            </a:r>
            <a:r>
              <a:rPr lang="cs-CZ" sz="2000" b="1" dirty="0" err="1">
                <a:solidFill>
                  <a:srgbClr val="000000"/>
                </a:solidFill>
              </a:rPr>
              <a:t>Roundabout</a:t>
            </a:r>
            <a:r>
              <a:rPr lang="cs-CZ" sz="2000" b="1" dirty="0">
                <a:solidFill>
                  <a:srgbClr val="000000"/>
                </a:solidFill>
              </a:rPr>
              <a:t> </a:t>
            </a:r>
            <a:r>
              <a:rPr lang="cs-CZ" sz="2000" b="1" dirty="0" err="1" smtClean="0">
                <a:solidFill>
                  <a:srgbClr val="000000"/>
                </a:solidFill>
              </a:rPr>
              <a:t>Nursery</a:t>
            </a:r>
            <a:r>
              <a:rPr lang="cs-CZ" sz="2000" b="1" dirty="0" smtClean="0">
                <a:solidFill>
                  <a:srgbClr val="000000"/>
                </a:solidFill>
              </a:rPr>
              <a:t> </a:t>
            </a:r>
            <a:endParaRPr lang="en-US" sz="3600" b="1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4711B9C-DF03-456F-A195-7A5F2E77E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292" y="323850"/>
            <a:ext cx="4129607" cy="295275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/>
              <a:t>Jednotlivé aktivity počas stáže</a:t>
            </a:r>
          </a:p>
          <a:p>
            <a:endParaRPr lang="cs-CZ" sz="2000" dirty="0"/>
          </a:p>
        </p:txBody>
      </p:sp>
      <p:pic>
        <p:nvPicPr>
          <p:cNvPr id="2050" name="Picture 2" descr="C:\Users\Asus\Desktop\2019 GB\DSC023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901"/>
            <a:ext cx="3223491" cy="241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sus\Desktop\2019 GB\DSC023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426" y="1"/>
            <a:ext cx="3767127" cy="282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sus\Desktop\2019 GB\DSC023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790" y="1206214"/>
            <a:ext cx="2475979" cy="170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sus\Desktop\2019 GB\DSC023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169" y="3598333"/>
            <a:ext cx="3802487" cy="261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sus\Desktop\2019 GB\DSC023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432" y="3397218"/>
            <a:ext cx="2713333" cy="203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sus\Desktop\2019 GB\DSC0236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03" y="3720022"/>
            <a:ext cx="2789728" cy="205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-16320" y="3091317"/>
            <a:ext cx="3001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Hrací koutky, která rozvíjí děti po všech stránkách. Učitelka se dětem s OMJ věnuje individuálně podle potřeby. </a:t>
            </a:r>
            <a:endParaRPr lang="cs-CZ" sz="1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23491" y="2962584"/>
            <a:ext cx="4129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Vyhledávání předmětů podle fotografií na školní zahradě. Tato činnost byla uzpůsobená i pro děti s OMJ, protože se orientovaly v pro ně známém prostředí a vyhledávaly obrázky </a:t>
            </a:r>
            <a:endParaRPr lang="cs-CZ" sz="1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1292" y="5842337"/>
            <a:ext cx="3141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V MŠ pracují s knihami a děti mají možnost si knihu domů půjčit. Půjčení knih hodně využívají rodiče dětí s OMJ pro rozvoj jazyka.  Během volné hry mají pro děti připravený „čtenářský koutek“ .  </a:t>
            </a:r>
            <a:endParaRPr lang="cs-CZ" sz="1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569844" y="6211792"/>
            <a:ext cx="3683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Děti ve věku 4-5 let se orientují v č. ř. 1-20. Ve MŠ mají i hodně piktogramů pro děti s OMJ. Využívají přesýpací hodiny pro půjčování hraček. </a:t>
            </a:r>
            <a:endParaRPr lang="cs-CZ" sz="1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7541464" y="5426838"/>
            <a:ext cx="4213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Individuální tvoření. Po celý den mají k dispozici výtvarné potřeby a mohou si individuálně tvořit. Na obrázku je robot, který vytvořil chlapec s OMJ. Učitelka individuálně s chlapcem vedla rozhovor o jeho výtvoru a rozvíjela řeč chlapce. </a:t>
            </a:r>
            <a:endParaRPr lang="cs-CZ" sz="12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541464" y="2886068"/>
            <a:ext cx="4443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Každé ráno se učitelka s dětmi přivítá pozdravem „Dobré ráno“. Děti s OMJ pozdraví svým mateřským jazykem. 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87720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sus\Desktop\2019 GB\DSC023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96" y="145849"/>
            <a:ext cx="3166671" cy="237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sus\Desktop\2019 GB\DSC023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308" y="257199"/>
            <a:ext cx="4039718" cy="215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sus\Desktop\2019 GB\DSC023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96" y="2996876"/>
            <a:ext cx="4022713" cy="309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sus\Desktop\2019 GB\DSC023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906" y="3331295"/>
            <a:ext cx="4151297" cy="311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sus\Desktop\2019 GB\DSC0238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066" y="367868"/>
            <a:ext cx="2440943" cy="156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926179" y="3327768"/>
            <a:ext cx="3164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Děti si samostatně chystají svačinu a společně s učitelkou krájí ovoce. Učitelka s dětmi vede rozhovor o ovoci. Potom si děti individuálně chodí na svačinu podle potřeby. </a:t>
            </a:r>
            <a:endParaRPr lang="cs-CZ" sz="1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193309" y="2458624"/>
            <a:ext cx="3928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Rodiče si domů můžou půjčit  didaktické hry. Učitelka pomůže rodičům s výběrem, aby pomůcky děti rozvíjeli a byli přiměřené věku. </a:t>
            </a:r>
            <a:endParaRPr lang="cs-CZ" sz="1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8997876" y="2089292"/>
            <a:ext cx="26233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Značky dětí. Ve školce mají u značek obrázek, který začíná na stejné písmeno jako jejich jméno. Pomáhají k tím k rozvoji jazyka zvláště u dětí s OMJ. </a:t>
            </a:r>
            <a:endParaRPr lang="cs-CZ" sz="1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0595" y="6180684"/>
            <a:ext cx="4022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Po celý rok děti s učitelkami tvoří ve výtvarném koutku. O výtvorech si povídají a rozvíjejí komunikaci a podporují dětí s OMJ v rozvoji řeči. </a:t>
            </a:r>
            <a:endParaRPr lang="cs-CZ" sz="1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4299" y="2528171"/>
            <a:ext cx="3417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Ve školce mají i děti s handicapem a mají pro ně speciální pomůcky a asistenty. 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41878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us\Desktop\2019 GB\DSC023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45" y="117457"/>
            <a:ext cx="4339002" cy="325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sus\Desktop\2019 GB\DSC023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65" y="3429862"/>
            <a:ext cx="3604812" cy="270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sus\Desktop\2019 GB\DSC023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53" y="3846134"/>
            <a:ext cx="3392683" cy="254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sus\Desktop\2019 GB\DSC023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772" y="120425"/>
            <a:ext cx="4582291" cy="343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9329" y="3384469"/>
            <a:ext cx="3639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Obědy dětem nosí rodiče v boxech a učitelka je nachystá ke stolu. Obědvají společně. </a:t>
            </a:r>
            <a:endParaRPr lang="cs-CZ" sz="1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72553" y="6381088"/>
            <a:ext cx="3140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„Chytré nůžky“.  Ve školce využívají speciální pomůcky k rozvoji jemné motoriky. </a:t>
            </a:r>
            <a:endParaRPr lang="cs-CZ" sz="1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8421662" y="3586862"/>
            <a:ext cx="2363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Portfolia dětí. Učitelka si vede ke každému dítěti portfolio. Každá učitelka má tablet a zapisuje činnosti dětí do speciálního systému. Rodiče mají k portfoliu dítěte volný přístup na internetu. </a:t>
            </a:r>
            <a:endParaRPr lang="cs-CZ" sz="1200" dirty="0"/>
          </a:p>
        </p:txBody>
      </p:sp>
      <p:sp>
        <p:nvSpPr>
          <p:cNvPr id="7" name="TextovéPole 6"/>
          <p:cNvSpPr txBox="1"/>
          <p:nvPr/>
        </p:nvSpPr>
        <p:spPr>
          <a:xfrm flipH="1">
            <a:off x="3817965" y="6211669"/>
            <a:ext cx="3734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Děti mají volný přístup na zahradu a chodí ven podle potřeby. Vždy je na zahradě s dětmi  učitelka a individuálně se dětem věnuje podle potřeby. 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85427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3824</TotalTime>
  <Words>1025</Words>
  <Application>Microsoft Office PowerPoint</Application>
  <PresentationFormat>Širokoúhlá obrazovka</PresentationFormat>
  <Paragraphs>79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Stáž-Spojené království, Londýn, Cambridge  23.-27.2. 2019</vt:lpstr>
      <vt:lpstr> Základní informace ze současnosti Londýna a Cambridge</vt:lpstr>
      <vt:lpstr>25.2.-26.2.2019 7:30-15:30 Puss in Boots Nursery, Londýn</vt:lpstr>
      <vt:lpstr>Na co se klade důraz</vt:lpstr>
      <vt:lpstr>Organizace dne: Puss in Boots Nursery, Londýn</vt:lpstr>
      <vt:lpstr>27.2.2019 7:30-15:30 Under Fives Roundabout  Nursery </vt:lpstr>
      <vt:lpstr>27.2.2019 7:30-15:30 Under fives Roundabout Nursery </vt:lpstr>
      <vt:lpstr>Prezentace aplikace PowerPoint</vt:lpstr>
      <vt:lpstr>Prezentace aplikace PowerPoint</vt:lpstr>
      <vt:lpstr>Na co se klade důraz Under Fives Roundabouts-Cambridge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Stáže Švédsko Skillingaryd</dc:title>
  <dc:creator>Lenka Kurtevová</dc:creator>
  <cp:lastModifiedBy>školka</cp:lastModifiedBy>
  <cp:revision>140</cp:revision>
  <dcterms:created xsi:type="dcterms:W3CDTF">2018-10-13T17:16:37Z</dcterms:created>
  <dcterms:modified xsi:type="dcterms:W3CDTF">2019-11-19T07:53:25Z</dcterms:modified>
</cp:coreProperties>
</file>