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46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17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7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203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947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251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31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890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5876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429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89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93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95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71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32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27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75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359DFFD-E8D8-4619-A9B7-9155A5AD8076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429B6A6-EE92-4814-B0D4-BFBD5978B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2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2BEC3-8F3D-435C-B1DD-65CDE41D8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2637181"/>
            <a:ext cx="8689975" cy="947530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Portugalsko - Faro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7C08BA-D3A8-4852-9AE0-FCC39F11A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3886199"/>
            <a:ext cx="8689975" cy="2077279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19.-23.10.2021</a:t>
            </a:r>
          </a:p>
          <a:p>
            <a:endParaRPr lang="cs-C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Bc. Markéta Lundáková DiS.</a:t>
            </a:r>
          </a:p>
          <a:p>
            <a:r>
              <a:rPr lang="cs-C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Zuzana Bauerová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52CA637-7498-4DD9-B3A9-3F8CE7FBA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45" y="522701"/>
            <a:ext cx="6472687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768E54B-D63A-4DEC-A8E7-49391E59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76" y="535953"/>
            <a:ext cx="1172819" cy="117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73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220B0-73C3-45B5-87A7-7DF69ADA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98248"/>
          </a:xfrm>
        </p:spPr>
        <p:txBody>
          <a:bodyPr/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Portugalské 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AF1EEE-B3F7-408B-AD7C-6E2E6B88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2166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předškolní vzdělávání je veřejné, soukromé nebo polosoukromé, spravuje ho Ministerstvo školství spolu s Ministerstvem práce a sociálních věcí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 musí mít vysokoškolské vzdělání (Mgr.) – po nástupu do praxe dostává smlouvu na dobu určitou (1 rok), bývá umístěn podle potřeby (nemůže si sám vybrat ani okres)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MŠ navštěvují děti 3 – 6 let (povinný předškolní rok) – už v předškolní třídě se učí číst metodou podle </a:t>
            </a:r>
            <a:r>
              <a:rPr lang="cs-CZ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Cartilha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Maternal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(samohlásky – slabiky – slova)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třída může být homogenní i heterogenní (záleží na zřizovateli)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nosí uniformy (v podobě zástěrek) rozlišené barevně podle třídy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s OMJ jsou integrovány automaticky, nemívají velkou systémovou podporu pro začlenění</a:t>
            </a:r>
          </a:p>
          <a:p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232E5-CA2E-4363-961E-3CBE00E5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53082"/>
          </a:xfrm>
        </p:spPr>
        <p:txBody>
          <a:bodyPr/>
          <a:lstStyle/>
          <a:p>
            <a:pPr algn="l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Jardim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escola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João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405C30-5809-48F6-82B9-5E982FC2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454237"/>
            <a:ext cx="10364452" cy="34241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zakladatel </a:t>
            </a:r>
            <a:r>
              <a:rPr lang="cs-CZ" sz="14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João</a:t>
            </a: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Deus (portugalský J. A. Komenský) nastavil způsob, kterým se učí děti číst po celém Portugalsku; pomocí maringotek jezdil a motivoval děti ze znevýhodněných rodin a menšin ke vzdělání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budova je součástí řetězce škol, celkem 55 (MŠ, ZŠ, SŠ) - jedná se o školu polosoukromou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budově = děti 3-9 let (3-6 let MŠ, 6-9 let 1. cyklus ZŠ)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MŠ – 25 dětí (1 učitelka, 1 asistentka)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– od 3 let seznamování s číslicemi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– od 4,5 let – učí se lavicích, začínají číst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→ ZŠ – 25 dětí (1 učitelka)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provoz školy = 8-19h, organizovaný program = 9-12h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děti s OMJ pochází z Ruska, Rumunska, Ukrajiny, Španělska aj,.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1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externí učitelé: HV, TV, AJ, dramatický kroužek</a:t>
            </a:r>
          </a:p>
        </p:txBody>
      </p:sp>
      <p:pic>
        <p:nvPicPr>
          <p:cNvPr id="5" name="Obrázek 4" descr="Obsah obrázku text, patro, skupina, ložnice&#10;&#10;Popis byl vytvořen automaticky">
            <a:extLst>
              <a:ext uri="{FF2B5EF4-FFF2-40B4-BE49-F238E27FC236}">
                <a16:creationId xmlns:a16="http://schemas.microsoft.com/office/drawing/2014/main" id="{43956AE2-1C3C-4994-8D2E-841E98EE5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7" t="29538" r="14262" b="9019"/>
          <a:stretch/>
        </p:blipFill>
        <p:spPr>
          <a:xfrm>
            <a:off x="9355015" y="2268353"/>
            <a:ext cx="2715064" cy="2968067"/>
          </a:xfrm>
          <a:prstGeom prst="rect">
            <a:avLst/>
          </a:prstGeom>
        </p:spPr>
      </p:pic>
      <p:pic>
        <p:nvPicPr>
          <p:cNvPr id="7" name="Obrázek 6" descr="Obsah obrázku osoba&#10;&#10;Popis byl vytvořen automaticky">
            <a:extLst>
              <a:ext uri="{FF2B5EF4-FFF2-40B4-BE49-F238E27FC236}">
                <a16:creationId xmlns:a16="http://schemas.microsoft.com/office/drawing/2014/main" id="{EE6EBED4-2831-4C5C-8388-17830B08B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 b="26249"/>
          <a:stretch/>
        </p:blipFill>
        <p:spPr>
          <a:xfrm>
            <a:off x="6155402" y="2345533"/>
            <a:ext cx="2954931" cy="2166934"/>
          </a:xfrm>
          <a:prstGeom prst="rect">
            <a:avLst/>
          </a:prstGeom>
        </p:spPr>
      </p:pic>
      <p:pic>
        <p:nvPicPr>
          <p:cNvPr id="9" name="Obrázek 8" descr="Obsah obrázku text, interiér, strop, patro&#10;&#10;Popis byl vytvořen automaticky">
            <a:extLst>
              <a:ext uri="{FF2B5EF4-FFF2-40B4-BE49-F238E27FC236}">
                <a16:creationId xmlns:a16="http://schemas.microsoft.com/office/drawing/2014/main" id="{B4FE3604-B2FE-4A03-9183-7E267A93C5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5" b="6881"/>
          <a:stretch/>
        </p:blipFill>
        <p:spPr>
          <a:xfrm>
            <a:off x="5402485" y="4778545"/>
            <a:ext cx="3707848" cy="193197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559D77D-9A3D-442F-9624-04AAB5F5D9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6" t="12688" r="22975" b="15269"/>
          <a:stretch/>
        </p:blipFill>
        <p:spPr>
          <a:xfrm>
            <a:off x="2400241" y="4747902"/>
            <a:ext cx="2734154" cy="193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8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A7251D-B82C-4CD7-86B2-94E402B6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117518"/>
          </a:xfrm>
        </p:spPr>
        <p:txBody>
          <a:bodyPr/>
          <a:lstStyle/>
          <a:p>
            <a:pPr algn="l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Jardim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-de-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infância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878BB7-0C70-4405-95E0-8B3153453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736036"/>
            <a:ext cx="10364452" cy="3927690"/>
          </a:xfrm>
        </p:spPr>
        <p:txBody>
          <a:bodyPr>
            <a:noAutofit/>
          </a:bodyPr>
          <a:lstStyle/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součástí komplexu 6 pracovišť rozmístěných po okolí, jedná se o státní školu </a:t>
            </a:r>
          </a:p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celém komplexu děti s OMJ z 50 národností (Anglie, Rumunsko, Nepál, Brazílie, Kapverdy…)</a:t>
            </a:r>
          </a:p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toto pracoviště = 4 heterogenní třídy po max. 25 (v případě dětí se specifickými potřebami = 20; na jedné třídě max. 2 děti se </a:t>
            </a:r>
            <a:r>
              <a:rPr lang="cs-CZ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</a:t>
            </a:r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potřebami) – aktuálně = 85 dětí</a:t>
            </a:r>
          </a:p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MŠ otevřena 8-18:30 (9-15h mají děti činnosti s pedagogem, poté jsou v péči asistentky)</a:t>
            </a:r>
          </a:p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1x za 14 dní je setkání dětí s OMJ (ze všech 6 pracovišť) v rámci programu „All </a:t>
            </a:r>
            <a:r>
              <a:rPr lang="cs-CZ" sz="120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kde mají různé aktivity, hrají hry</a:t>
            </a:r>
          </a:p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hodně se pracuje s vizualizačními prvky – piktogramy, kalendář počasí, karty emocí</a:t>
            </a:r>
          </a:p>
          <a:p>
            <a:r>
              <a:rPr lang="cs-CZ" sz="1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děti s OMJ je možné získat lektorku v rámci Portugalštiny pro cizince (podpora od státu, zdarma), která pomáhá se získáním jazykové znalosti do úrovně B1</a:t>
            </a:r>
          </a:p>
          <a:p>
            <a:endParaRPr lang="cs-CZ" sz="1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98AEE68-5C0A-4BB2-B87F-33701FF2B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9" b="27180"/>
          <a:stretch/>
        </p:blipFill>
        <p:spPr>
          <a:xfrm>
            <a:off x="10366839" y="4271963"/>
            <a:ext cx="1822774" cy="2586037"/>
          </a:xfrm>
          <a:prstGeom prst="rect">
            <a:avLst/>
          </a:prstGeom>
        </p:spPr>
      </p:pic>
      <p:pic>
        <p:nvPicPr>
          <p:cNvPr id="11" name="Obrázek 10" descr="Obsah obrázku budova, veranda&#10;&#10;Popis byl vytvořen automaticky">
            <a:extLst>
              <a:ext uri="{FF2B5EF4-FFF2-40B4-BE49-F238E27FC236}">
                <a16:creationId xmlns:a16="http://schemas.microsoft.com/office/drawing/2014/main" id="{46455F9C-86CB-46E1-A2C2-C13031D5FE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r="19487"/>
          <a:stretch/>
        </p:blipFill>
        <p:spPr>
          <a:xfrm>
            <a:off x="7129463" y="4572001"/>
            <a:ext cx="3100718" cy="2201140"/>
          </a:xfrm>
          <a:prstGeom prst="rect">
            <a:avLst/>
          </a:prstGeom>
        </p:spPr>
      </p:pic>
      <p:pic>
        <p:nvPicPr>
          <p:cNvPr id="13" name="Obrázek 12" descr="Obsah obrázku tráva, barevné&#10;&#10;Popis byl vytvořen automaticky">
            <a:extLst>
              <a:ext uri="{FF2B5EF4-FFF2-40B4-BE49-F238E27FC236}">
                <a16:creationId xmlns:a16="http://schemas.microsoft.com/office/drawing/2014/main" id="{153A60F7-A436-4BDA-9D1B-5120EE2750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28687"/>
          <a:stretch/>
        </p:blipFill>
        <p:spPr>
          <a:xfrm>
            <a:off x="4350774" y="4545640"/>
            <a:ext cx="2736819" cy="2218312"/>
          </a:xfrm>
          <a:prstGeom prst="rect">
            <a:avLst/>
          </a:prstGeom>
        </p:spPr>
      </p:pic>
      <p:pic>
        <p:nvPicPr>
          <p:cNvPr id="15" name="Obrázek 1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E08B54B-CA23-4FEB-84F7-8088393E23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r="2984" b="9304"/>
          <a:stretch/>
        </p:blipFill>
        <p:spPr>
          <a:xfrm>
            <a:off x="100820" y="4715523"/>
            <a:ext cx="4113296" cy="20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4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93DA9-7872-49BB-990E-6415A14DA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1500"/>
          </a:xfrm>
        </p:spPr>
        <p:txBody>
          <a:bodyPr/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mohu využít ve své MŠ: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E239C3-5D99-48D0-BBE8-E5043CC9A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1823754"/>
            <a:ext cx="10364452" cy="4099968"/>
          </a:xfrm>
        </p:spPr>
        <p:txBody>
          <a:bodyPr>
            <a:normAutofit/>
          </a:bodyPr>
          <a:lstStyle/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ještě více využívat obrázky a piktogramy pro jednodušší provázání českého slova s předmětem/aktivitou/emocí aj.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zaujal mne projekt „All </a:t>
            </a:r>
            <a:r>
              <a:rPr lang="cs-CZ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included</a:t>
            </a:r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kdy se děti s OMJ setkávaly a společně hrály hry nebo se zúčastňovaly zajímavých aktivit – ráda bych něco podobného zkusila v naší MŠ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ráda bych zavedla půjčování krátkých pohádek domů, kdy se pomocí jednoduchých vět spolu s rodiči dítě učí nový jazyk</a:t>
            </a:r>
          </a:p>
          <a:p>
            <a:r>
              <a:rPr lang="cs-C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také mne zaujalo hledání slov, která se rýmují, za pomoci obrázků – určitě bych to ráda vyzkoušela s našimi dětmi s OMJ</a:t>
            </a:r>
          </a:p>
          <a:p>
            <a:endParaRPr lang="cs-CZ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9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7E9EC-96B8-4000-846F-2445A355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E27814-39A0-4C83-857A-483C5778C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3816626"/>
            <a:ext cx="10364452" cy="1974574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BD0352C-1D1E-43C5-B3C7-F83C54429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71222"/>
            <a:ext cx="7754771" cy="1552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E001B06-1134-431B-83DF-E08B922B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014" y="1283358"/>
            <a:ext cx="1540743" cy="154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5C3808C-1C26-412E-AF86-56BA8480F4A2}"/>
              </a:ext>
            </a:extLst>
          </p:cNvPr>
          <p:cNvSpPr txBox="1"/>
          <p:nvPr/>
        </p:nvSpPr>
        <p:spPr>
          <a:xfrm>
            <a:off x="1910861" y="4614203"/>
            <a:ext cx="837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Děkujeme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405632681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243</TotalTime>
  <Words>555</Words>
  <Application>Microsoft Office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Tw Cen MT</vt:lpstr>
      <vt:lpstr>Kapka</vt:lpstr>
      <vt:lpstr> Portugalsko - Faro</vt:lpstr>
      <vt:lpstr>Portugalské školství</vt:lpstr>
      <vt:lpstr>Jardim escola João de Deus</vt:lpstr>
      <vt:lpstr>Jardim-de-infância</vt:lpstr>
      <vt:lpstr>Co mohu využít ve své MŠ: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Portugalsko - Faro</dc:title>
  <dc:creator>Markéta Lundáková</dc:creator>
  <cp:lastModifiedBy>Hedvika</cp:lastModifiedBy>
  <cp:revision>29</cp:revision>
  <dcterms:created xsi:type="dcterms:W3CDTF">2021-11-05T18:29:34Z</dcterms:created>
  <dcterms:modified xsi:type="dcterms:W3CDTF">2021-11-09T06:20:39Z</dcterms:modified>
</cp:coreProperties>
</file>