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00A07-7CBA-41DD-B3D9-386498B2C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FDDC88-0DA6-4E72-A27C-1CB563313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E7B93-4E04-405C-BAF4-4EAFA3E3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08F6DB-5716-4352-9EF4-E36B8D6B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4CBA0-61B9-4C05-84A8-BEDED23A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6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E6D27-0E35-4561-BBA5-BBAF1851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CD55B7-D750-49E2-AA9B-83B033563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ED822B-EEF3-43F2-BEA1-091DD206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2E6605-7E8D-4068-BD2D-734FD286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48415-7349-4AD5-8EB8-686BFE2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6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8199B2-08F5-4EEA-8D32-034A3A892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28B996-6DC9-420E-8621-38E1297BF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9DEE9D-AA85-4AF8-BC6E-27471680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D71FA8-7BCC-4D67-9B20-3DC8BDDE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5D92A5-931E-4DAF-8EA0-93F4B5CF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22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F6066-2D94-42B6-A8E8-C6FEF5A7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0292EB-3F14-437D-B0CD-AAFCF5FA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13B48-1A8D-4EE1-98A5-FFD1AF41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64D35-9736-41C0-B123-56E6F236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9FCFD-F22D-4C15-A05F-7C96B42C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12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338D7-42D9-4C94-9E32-CF1FD7AD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16A7AE-FA53-48E1-BCCD-FD59DEC2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E286C3-71E2-4708-AD8F-09270EB5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E896CF-BC13-4ED4-85B5-724CA928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3C9B8-7305-4CC6-9164-712F671D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85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DB512-2956-4ACA-9EF4-960BBD6C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146C9-7318-4CEE-B261-B2D0C8051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59C3CC-5210-4651-8F1D-266C27980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6A12EA-C3CA-485F-A504-BB44EB4F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F1419-3210-4160-A952-35F23717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39427A-CB73-458F-BAA9-1E87210F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0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CACB8-1BDD-4095-940B-B3A8E6A6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460611-7EAD-453E-A350-57AE7D75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73BFBE-9FB8-46D5-9778-695CAF02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859058-E4D6-4047-9DFC-0F07C4AB8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00D951-786A-4500-BDC7-1E9D12F2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96DA77C-F715-49C3-99F1-8655E48C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34306-0C14-4615-BE47-3746C3C5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FCAA6C-201A-41A9-B409-025C5329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721AC-EDE8-42DD-A82B-26E28D68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9F53DD-0ABD-4D77-B64A-5812B032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5762-480E-4687-BD2F-8092053D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EF5AB5-96BE-4ADE-8123-485D50CF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91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DCD9EF-BB43-48A2-BD30-3B68B952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D05F7A-B3D3-4C65-988E-CD574D3A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34915B-A745-48A6-B658-FD4F4AE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82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C8B74-478A-405A-8FDA-3D5FAF73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61D23-9CEE-42AD-BC27-2E494416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668AD-5B94-446D-996E-ECFFF01D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9460D1-CA22-4E72-BDE7-72F3D52C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2C88D-E716-4D33-A359-FFC07268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273693-94BE-45DA-85F0-9AE10FCA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0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2BD62-F187-4366-907A-A5257F87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3C9B42-CD03-4491-87D0-D0B928A4B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FB4A81-9686-43E9-B278-66B58A49E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3DAC0D-0E1D-4E66-AD43-CBA8161A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3864FF-BD96-4BD3-A6D0-6E24F082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528677-A9F8-41F1-8E77-7C94D2F9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61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0F22062-F961-4AFC-8FA0-E6455448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D6F36F-C4CE-417B-8EC0-A35D7B5A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79F29-48A7-4A83-9858-25EFD401F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AF1A-DA60-420E-AD96-ED1A74744B4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D95231-E55D-4385-B661-4B75A3B9F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697BD8-9E77-4E95-9282-0DA5FE64C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EC67-20A7-40A1-B687-75513F8A5A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0B34A-A58A-4FB5-A5FA-5509B2541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Stáž Toulous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55335F-C7A8-40CF-8A43-7B7996E63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Tereza Kůlová, Nikola Brabcová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" y="440820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65" y="469901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sus\Desktop\Angl Nová složka\2015-07-21_1736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04" y="4257314"/>
            <a:ext cx="2531052" cy="18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9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36489CF-F224-4FBE-AE3A-B49C2B1D68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obsah 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3D15AD45-84AE-4E97-BE33-A9FA5EF4E6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8668" y="2058194"/>
            <a:ext cx="408680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9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osoba, interiér, stůl, pruhovaný&#10;&#10;Popis byl vytvořen automaticky">
            <a:extLst>
              <a:ext uri="{FF2B5EF4-FFF2-40B4-BE49-F238E27FC236}">
                <a16:creationId xmlns:a16="http://schemas.microsoft.com/office/drawing/2014/main" id="{4FD2DBBF-ADEC-4FBA-9AE6-9B8634D5E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8A183BB-FDCF-4CA8-B2B1-2DE54F3D0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8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152D10-48C4-4882-8145-39E8702F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Ecole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bilingue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français</a:t>
            </a:r>
            <a:r>
              <a:rPr lang="cs-CZ">
                <a:solidFill>
                  <a:srgbClr val="FFFFFF"/>
                </a:solidFill>
              </a:rPr>
              <a:t> Polygone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DDE0C-9282-4152-9EF8-33F702A9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Mateřská škola se čtyřmi třídami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 každé třídě bylo až 32 dětí</a:t>
            </a:r>
          </a:p>
          <a:p>
            <a:r>
              <a:rPr lang="cs-CZ" sz="2400" dirty="0">
                <a:solidFill>
                  <a:srgbClr val="000000"/>
                </a:solidFill>
              </a:rPr>
              <a:t>Homogenní třída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 jedné ze tříd se děti seznamovaly s nářečím (okcitánština)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9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exteriér, podepsat, text, plot&#10;&#10;Popis byl vytvořen automaticky">
            <a:extLst>
              <a:ext uri="{FF2B5EF4-FFF2-40B4-BE49-F238E27FC236}">
                <a16:creationId xmlns:a16="http://schemas.microsoft.com/office/drawing/2014/main" id="{F73A30F3-B877-4F7F-B431-A04E503BE2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78" y="2058194"/>
            <a:ext cx="5024021" cy="3632392"/>
          </a:xfr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EB5F979-88D9-45B0-A885-7054FF0E79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1" y="2058194"/>
            <a:ext cx="5449951" cy="36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4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B17E241-572F-4CC7-B5DD-7CD38EDF50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8" y="1825625"/>
            <a:ext cx="3308152" cy="44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BAA32B2E-8F99-49E3-877E-14B1FA4408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7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00DD90-77C1-4F03-849F-ED2ECF0F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pedagoga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983BC-74F2-4D02-95B2-D61BADBF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8:20 – 9:15 ranní hry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9:15 ranní kruh na lavičkách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9:45 příprava řízené činnosti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10:00 pobyt venku (pedagog chystá řízenou činnost, venku s dětmi jsou asistentky)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10:30 řízená činnost ve skupinách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11:30 pobyt venku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12:00 oběd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14:00- 16:00 spánek, individuální činnosti 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3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4D285E3-5514-4C8D-B5A8-A9DC31B66F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62" y="1095375"/>
            <a:ext cx="3811190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F5B373E8-B16E-4993-AE8D-D3B81A1078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7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813B57C-CBD2-4A6B-8604-67F005E233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52" y="1098296"/>
            <a:ext cx="3809000" cy="50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15CE17D3-F5E5-4B9D-B434-0C619FE001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23693"/>
            <a:ext cx="5435035" cy="40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5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D964921-B7B9-48B8-B9D0-515727BCA9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5" y="786924"/>
            <a:ext cx="4040931" cy="5390039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2F69F1E-48AB-48A4-B550-766BEBE51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2941" y="1428750"/>
            <a:ext cx="6459009" cy="4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2B5C1C-D3D6-48F7-B70B-6F62A3A7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Casnav (akademické centrum pro podporu dětí s OMJ)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2827B-9C6F-4013-8775-B01FCA3C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Institut pro začlenění cizinců do škol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Učí učitele jak pracovat s dětmi s OMJ</a:t>
            </a:r>
          </a:p>
          <a:p>
            <a:r>
              <a:rPr lang="cs-CZ" sz="2400" dirty="0">
                <a:solidFill>
                  <a:srgbClr val="000000"/>
                </a:solidFill>
              </a:rPr>
              <a:t>Chodí kontrolovat učitelé do škol jak pracují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Metody pro začlenění dětí s OMJ: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Menší skupiny pro bližší sociální kontakt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Písničky a hry s loutkami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Důraz na porozumění více než na verbální komunikaci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Podpora dětí v jejich rodném jazyce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000000"/>
                </a:solidFill>
              </a:rPr>
              <a:t>Podobný režim každý den 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C2EC3E-17DC-48A3-AC24-17A3D1CD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Informace o francouzském školství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7512B-3DB6-4481-8125-C708A06C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85000" lnSpcReduction="10000"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Učitelé v mateřské škole mají stejnou kvalifikaci jako vyučující na základní škole a mohou působit na všech úrovních systému základního vzdělání</a:t>
            </a:r>
          </a:p>
          <a:p>
            <a:r>
              <a:rPr lang="cs-CZ" sz="2400" dirty="0">
                <a:solidFill>
                  <a:srgbClr val="000000"/>
                </a:solidFill>
              </a:rPr>
              <a:t>Do primárního cyklu vzdělávání se zahrnuje již předškolní vzdělávání v mateřských školách (3 – 6 let) a dále tzv. </a:t>
            </a:r>
            <a:r>
              <a:rPr lang="cs-CZ" sz="2400" dirty="0" err="1">
                <a:solidFill>
                  <a:srgbClr val="000000"/>
                </a:solidFill>
              </a:rPr>
              <a:t>écoles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élémentaires</a:t>
            </a:r>
            <a:r>
              <a:rPr lang="cs-CZ" sz="2400" dirty="0">
                <a:solidFill>
                  <a:srgbClr val="000000"/>
                </a:solidFill>
              </a:rPr>
              <a:t>, které navštěvují žáci od 6 do 10 let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Maximální počet dětí v MŠ, v jednotlivých třídách se pohybuje okolo 32 dětí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Ve třídách bývá jeden učitel, který zajišťuje pedagogickou práci a nejméně jeden asistent, který se stará o přípravu třídy a pomáhá učiteli</a:t>
            </a:r>
          </a:p>
          <a:p>
            <a:r>
              <a:rPr lang="cs-CZ" sz="2400" dirty="0">
                <a:solidFill>
                  <a:srgbClr val="000000"/>
                </a:solidFill>
              </a:rPr>
              <a:t>Na přelomu šestého a sedmého roku dělají děti zkoušku, podle které postupují do </a:t>
            </a:r>
            <a:r>
              <a:rPr lang="cs-CZ" sz="2400" dirty="0" err="1">
                <a:solidFill>
                  <a:srgbClr val="000000"/>
                </a:solidFill>
              </a:rPr>
              <a:t>écoles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élémentaires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Děti se od 4 roku v MŠ připravují na </a:t>
            </a:r>
            <a:r>
              <a:rPr lang="cs-CZ" sz="2400" dirty="0" err="1">
                <a:solidFill>
                  <a:srgbClr val="000000"/>
                </a:solidFill>
              </a:rPr>
              <a:t>écoles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élémentaires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3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3928CBE-BBF5-4F65-9B4C-B8CBAEC018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8" y="2086252"/>
            <a:ext cx="5464082" cy="36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570171F6-6BA1-4C5A-AB32-0E2EA1C7CA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3" y="541538"/>
            <a:ext cx="3893364" cy="58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6C99AAC-1AE9-4BD3-8FF9-54BB5C569F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1" y="670496"/>
            <a:ext cx="5916955" cy="39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41F44215-8828-4395-931B-F94CE16CD4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3679" y="1674667"/>
            <a:ext cx="6022007" cy="40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" y="6082904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691" y="6131623"/>
            <a:ext cx="56088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BE6A71-0FD4-4778-932F-0AFBDB7920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02976"/>
            <a:ext cx="5181600" cy="34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1EF247E-C81A-4264-8D03-2BA4523A70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2976"/>
            <a:ext cx="5181600" cy="34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2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D26117-4584-4752-9266-54750569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Ecole Fourtainer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56CDA-DACA-43DB-86E9-F8272792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Mateřská a základní škola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 mateřské škole byly tři třídy, každá třída měla 26 dětí</a:t>
            </a:r>
          </a:p>
          <a:p>
            <a:r>
              <a:rPr lang="cs-CZ" sz="2400" dirty="0">
                <a:solidFill>
                  <a:srgbClr val="000000"/>
                </a:solidFill>
              </a:rPr>
              <a:t>Homogenní třídy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MŠ spolupracuje s rodiči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Speciální péče pro rodiče s dětmi s OMJ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8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F6048D5-F0F3-4FAF-B127-D4A2F3D689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6865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842F78C-3911-4129-8252-E3CA560C53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65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9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6F8CC9B-8C00-4826-A8A1-84C9B8D6DF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9F7755C-17CA-4BB6-9251-B100E6AB91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5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7675133-1C52-429B-BE89-9DA1ADD2F1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23CED0C-98A5-4D2A-B6F0-01A3911E11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3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A2DDE02-7562-41C2-B9AA-8665C456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pedagoga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4EE0AC-A3B9-44B0-AF35-FF5E2DD59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rgbClr val="000000"/>
                </a:solidFill>
              </a:rPr>
              <a:t>Od 8:00 – 9:00 volné hry</a:t>
            </a:r>
          </a:p>
          <a:p>
            <a:r>
              <a:rPr lang="cs-CZ" sz="2400">
                <a:solidFill>
                  <a:srgbClr val="000000"/>
                </a:solidFill>
              </a:rPr>
              <a:t>Od 9:00 ranní kruh na lavičkách </a:t>
            </a:r>
          </a:p>
          <a:p>
            <a:r>
              <a:rPr lang="cs-CZ" sz="2400">
                <a:solidFill>
                  <a:srgbClr val="000000"/>
                </a:solidFill>
              </a:rPr>
              <a:t>Od 9:15 ranní cvičení v tělocvičně </a:t>
            </a:r>
          </a:p>
          <a:p>
            <a:r>
              <a:rPr lang="cs-CZ" sz="2400">
                <a:solidFill>
                  <a:srgbClr val="000000"/>
                </a:solidFill>
              </a:rPr>
              <a:t>Od 9:40 řízená činnost ve skupinách </a:t>
            </a:r>
          </a:p>
          <a:p>
            <a:r>
              <a:rPr lang="cs-CZ" sz="2400">
                <a:solidFill>
                  <a:srgbClr val="000000"/>
                </a:solidFill>
              </a:rPr>
              <a:t>Od 10:30 – 11:00 pobyt venku </a:t>
            </a:r>
          </a:p>
          <a:p>
            <a:r>
              <a:rPr lang="cs-CZ" sz="2400">
                <a:solidFill>
                  <a:srgbClr val="000000"/>
                </a:solidFill>
              </a:rPr>
              <a:t>Od 11:30 – 12:00 dodělávání řízené činnosti</a:t>
            </a:r>
          </a:p>
          <a:p>
            <a:r>
              <a:rPr lang="cs-CZ" sz="2400">
                <a:solidFill>
                  <a:srgbClr val="000000"/>
                </a:solidFill>
              </a:rPr>
              <a:t>Od 12:00 – 14:00 obědová pauza (práce asistenta)</a:t>
            </a:r>
          </a:p>
          <a:p>
            <a:r>
              <a:rPr lang="cs-CZ" sz="2400">
                <a:solidFill>
                  <a:srgbClr val="000000"/>
                </a:solidFill>
              </a:rPr>
              <a:t>Od 14:00 – 16:00 spánek, individuální činnosti</a:t>
            </a:r>
          </a:p>
        </p:txBody>
      </p:sp>
    </p:spTree>
    <p:extLst>
      <p:ext uri="{BB962C8B-B14F-4D97-AF65-F5344CB8AC3E}">
        <p14:creationId xmlns:p14="http://schemas.microsoft.com/office/powerpoint/2010/main" val="188700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68D237B-0435-4690-8BD9-DA15C674A9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526"/>
            <a:ext cx="5181600" cy="34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D2EAD17-3CFE-4F3B-884E-F5EDE45CA3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526"/>
            <a:ext cx="5181600" cy="34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69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363</Words>
  <Application>Microsoft Office PowerPoint</Application>
  <PresentationFormat>Širokoúhlá obrazovka</PresentationFormat>
  <Paragraphs>49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Stáž Toulous</vt:lpstr>
      <vt:lpstr>Informace o francouzském školství</vt:lpstr>
      <vt:lpstr>Prezentace aplikace PowerPoint</vt:lpstr>
      <vt:lpstr>Ecole Fourtainer</vt:lpstr>
      <vt:lpstr>Prezentace aplikace PowerPoint</vt:lpstr>
      <vt:lpstr>Prezentace aplikace PowerPoint</vt:lpstr>
      <vt:lpstr>Prezentace aplikace PowerPoint</vt:lpstr>
      <vt:lpstr>Práce pedagoga</vt:lpstr>
      <vt:lpstr>Prezentace aplikace PowerPoint</vt:lpstr>
      <vt:lpstr>Prezentace aplikace PowerPoint</vt:lpstr>
      <vt:lpstr>Prezentace aplikace PowerPoint</vt:lpstr>
      <vt:lpstr>Ecole bilingue français Polygone</vt:lpstr>
      <vt:lpstr>Prezentace aplikace PowerPoint</vt:lpstr>
      <vt:lpstr>Prezentace aplikace PowerPoint</vt:lpstr>
      <vt:lpstr>Práce pedagoga </vt:lpstr>
      <vt:lpstr>Prezentace aplikace PowerPoint</vt:lpstr>
      <vt:lpstr>Prezentace aplikace PowerPoint</vt:lpstr>
      <vt:lpstr>Prezentace aplikace PowerPoint</vt:lpstr>
      <vt:lpstr>Casnav (akademické centrum pro podporu dětí s OMJ)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Toulous</dc:title>
  <dc:creator>Mauro Agresta</dc:creator>
  <cp:lastModifiedBy>Hedvika</cp:lastModifiedBy>
  <cp:revision>4</cp:revision>
  <dcterms:created xsi:type="dcterms:W3CDTF">2020-10-11T15:55:48Z</dcterms:created>
  <dcterms:modified xsi:type="dcterms:W3CDTF">2020-10-15T11:22:35Z</dcterms:modified>
</cp:coreProperties>
</file>