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7" r:id="rId16"/>
    <p:sldId id="278" r:id="rId17"/>
    <p:sldId id="283" r:id="rId18"/>
    <p:sldId id="279" r:id="rId19"/>
    <p:sldId id="280" r:id="rId20"/>
    <p:sldId id="281" r:id="rId21"/>
    <p:sldId id="282" r:id="rId22"/>
    <p:sldId id="284" r:id="rId23"/>
    <p:sldId id="271" r:id="rId24"/>
    <p:sldId id="272" r:id="rId25"/>
    <p:sldId id="273" r:id="rId26"/>
    <p:sldId id="276" r:id="rId27"/>
    <p:sldId id="274" r:id="rId28"/>
    <p:sldId id="275" r:id="rId29"/>
    <p:sldId id="285" r:id="rId30"/>
    <p:sldId id="28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6C748-8962-4DEA-B9C7-EC70296FABF8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0476-6851-45FB-9D62-359371B70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9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68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6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17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4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3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09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8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1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72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1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A77D-7A39-4BA1-B18E-0DB59C0BF99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7A67-463C-4E8C-BAA0-DE1AE2024F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s.wikipedia.org/wiki/Freinetovsk%C3%A1_%C5%A1kol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blogs.sch.gr/35nipath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content.4all.e-me.edu.gr/wp-admin/admin-ajax.php?action=h5p_embed&amp;id=2199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blogs.sch.gr/31nipath/author/31nipath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1224512" y="644966"/>
            <a:ext cx="2561590" cy="512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4896" y="644966"/>
            <a:ext cx="482600" cy="4826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836617" y="2967336"/>
            <a:ext cx="74448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Stáž Řecko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Ludmila Zíková</a:t>
            </a:r>
          </a:p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Mgr. Zdenka Nováková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51DF6E6-73C0-4A36-9787-5D35D9EA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8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4898" y="1873404"/>
            <a:ext cx="7116337" cy="4259767"/>
          </a:xfrm>
        </p:spPr>
        <p:txBody>
          <a:bodyPr>
            <a:normAutofit fontScale="25000" lnSpcReduction="20000"/>
          </a:bodyPr>
          <a:lstStyle/>
          <a:p>
            <a:r>
              <a:rPr lang="cs-CZ" sz="8000" dirty="0"/>
              <a:t>Až děti zvládnou porozumění řeči, tak paní učitelka preferuje </a:t>
            </a:r>
            <a:r>
              <a:rPr lang="cs-CZ" sz="8000" dirty="0" err="1"/>
              <a:t>Freinetovu</a:t>
            </a:r>
            <a:r>
              <a:rPr lang="cs-CZ" sz="8000" dirty="0"/>
              <a:t> metodu (</a:t>
            </a:r>
            <a:r>
              <a:rPr lang="cs-CZ" sz="8000" u="sng" dirty="0">
                <a:hlinkClick r:id="rId2"/>
              </a:rPr>
              <a:t>https://cs.wikipedia.org/wiki/Freinetovsk%C3%A1_%C5%A1kola</a:t>
            </a:r>
            <a:endParaRPr lang="cs-CZ" sz="8000" b="0" dirty="0">
              <a:effectLst/>
            </a:endParaRPr>
          </a:p>
          <a:p>
            <a:r>
              <a:rPr lang="cs-CZ" sz="8000" dirty="0"/>
              <a:t>Hlavní </a:t>
            </a:r>
            <a:r>
              <a:rPr lang="cs-CZ" sz="8000" dirty="0" err="1"/>
              <a:t>principy:Třída</a:t>
            </a:r>
            <a:r>
              <a:rPr lang="cs-CZ" sz="8000" dirty="0"/>
              <a:t> je mnohostranně rozčleněný pracovní prostor pro získávání zkušeností (pracovní ateliéry)</a:t>
            </a:r>
          </a:p>
          <a:p>
            <a:r>
              <a:rPr lang="cs-CZ" sz="8000" dirty="0"/>
              <a:t>Individuální týdenní pracovní plán žáka, který projednává žák na začátku týdne s učitelem</a:t>
            </a:r>
          </a:p>
          <a:p>
            <a:r>
              <a:rPr lang="cs-CZ" sz="8000" dirty="0"/>
              <a:t>Pracovní knihovna obsahuje informativní sešity, které podněcují k dalšímu bádání včetně audiovizuálních materiálů</a:t>
            </a:r>
          </a:p>
          <a:p>
            <a:r>
              <a:rPr lang="cs-CZ" sz="8000" dirty="0"/>
              <a:t>Nástěnka pro zveřejňování kritik, pochval, přání a pracovních výsledků žáků</a:t>
            </a:r>
          </a:p>
          <a:p>
            <a:r>
              <a:rPr lang="cs-CZ" sz="8000" dirty="0"/>
              <a:t>Děti se volně vyjadřují</a:t>
            </a:r>
          </a:p>
          <a:p>
            <a:r>
              <a:rPr lang="cs-CZ" sz="8000" dirty="0"/>
              <a:t>Rozvrh hodin je nutný, ale nemá pevné hranice</a:t>
            </a:r>
          </a:p>
          <a:p>
            <a:r>
              <a:rPr lang="cs-CZ" sz="8000" dirty="0"/>
              <a:t>Klade se důraz na individuální práci žáků</a:t>
            </a:r>
          </a:p>
          <a:p>
            <a:r>
              <a:rPr lang="cs-CZ" sz="8000" dirty="0"/>
              <a:t>Využívají se volné texty, které se čtou 1× týdně</a:t>
            </a:r>
          </a:p>
          <a:p>
            <a:endParaRPr lang="cs-CZ" sz="4200" dirty="0"/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098" name="Picture 2" descr="https://img41.rajce.idnes.cz/d4103/17/17305/17305034_214333cccb544999303ba68b6e76137f/thumb/10B0B4C3-C49D-44ED-9D16-CE3E96ADBCF2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48" y="2349732"/>
            <a:ext cx="4027449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6C4C41-4002-46F3-9139-684AB9EB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1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Paní učitelka se maximálně věnuje výtvarným a pracovním aktivitám, třída je vyzdobena dětskými pracemi, výstupy z projektů</a:t>
            </a:r>
          </a:p>
        </p:txBody>
      </p:sp>
      <p:pic>
        <p:nvPicPr>
          <p:cNvPr id="6146" name="Picture 2" descr="https://img41.rajce.idnes.cz/d4103/17/17305/17305034_214333cccb544999303ba68b6e76137f/thumb/A1EAF565-A93B-4DE1-86F6-4CDA00CE04A8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9" y="3885071"/>
            <a:ext cx="3648307" cy="27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g41.rajce.idnes.cz/d4103/17/17305/17305034_214333cccb544999303ba68b6e76137f/thumb/71D3060A-E6A8-4E38-B694-C7D352C7181F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39" y="3060874"/>
            <a:ext cx="2506218" cy="18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mg41.rajce.idnes.cz/d4103/17/17305/17305034_214333cccb544999303ba68b6e76137f/thumb/7DBEF0E5-DA74-4C42-8C35-4ECD62390C06.jpg?v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6" y="3668752"/>
            <a:ext cx="3744468" cy="28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954BCA-D022-412E-AB63-8F2A3958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7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sz="2000" dirty="0"/>
              <a:t>Paní učitelka zakládá dětem portfolio z pracovních listů, výkresů. Děti mají privátní zásuvku na své výtvory. Paní učitelka slovně popisuje , co dítě vytvořilo</a:t>
            </a:r>
          </a:p>
        </p:txBody>
      </p:sp>
      <p:pic>
        <p:nvPicPr>
          <p:cNvPr id="7172" name="Picture 4" descr="https://img41.rajce.idnes.cz/d4103/17/17305/17305034_214333cccb544999303ba68b6e76137f/thumb/1417A677-ADAB-45FD-BC82-790FC555D567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3" y="3320719"/>
            <a:ext cx="3334216" cy="25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41.rajce.idnes.cz/d4103/17/17305/17305034_214333cccb544999303ba68b6e76137f/thumb/248DF71A-BD09-4E29-B02D-1988A0029004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31" y="2001157"/>
            <a:ext cx="3516630" cy="26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g41.rajce.idnes.cz/d4103/17/17305/17305034_214333cccb544999303ba68b6e76137f/thumb/1BCE18BD-16AF-41A5-8CC5-B88262992BBB.jpg?v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63301" y="3285787"/>
            <a:ext cx="1929067" cy="25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913FBB-3E1A-425F-8046-154E565C2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Školní dvorek slouží k aktivitám o přestávce, jsou tu nakreslené obrazce, bezpečnost dětí je zajištěna molitanovými chrániči</a:t>
            </a:r>
          </a:p>
        </p:txBody>
      </p:sp>
      <p:pic>
        <p:nvPicPr>
          <p:cNvPr id="8194" name="Picture 2" descr="https://img41.rajce.idnes.cz/d4103/17/17305/17305034_214333cccb544999303ba68b6e76137f/thumb/0EA2C78E-55B3-4A7A-AC45-932CB647FC4F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93" y="2050472"/>
            <a:ext cx="4194716" cy="31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g41.rajce.idnes.cz/d4103/17/17305/17305034_214333cccb544999303ba68b6e76137f/thumb/267F7B22-97FD-491D-B73B-E0F5AFD2005F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14452"/>
            <a:ext cx="3392449" cy="25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B5455C-CD0B-476A-947E-55ABE074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410154"/>
            <a:ext cx="10515600" cy="605259"/>
          </a:xfrm>
        </p:spPr>
        <p:txBody>
          <a:bodyPr>
            <a:noAutofit/>
          </a:bodyPr>
          <a:lstStyle/>
          <a:p>
            <a:r>
              <a:rPr lang="cs-CZ" sz="3200" dirty="0"/>
              <a:t>35. Mateřská škola </a:t>
            </a:r>
            <a:r>
              <a:rPr lang="cs-CZ" sz="3200" u="sng" dirty="0">
                <a:hlinkClick r:id="rId2"/>
              </a:rPr>
              <a:t>https://blogs.sch.gr/35nipath/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8707" y="2870653"/>
            <a:ext cx="5181600" cy="3436840"/>
          </a:xfrm>
        </p:spPr>
        <p:txBody>
          <a:bodyPr>
            <a:normAutofit/>
          </a:bodyPr>
          <a:lstStyle/>
          <a:p>
            <a:r>
              <a:rPr lang="cs-CZ" sz="2000" dirty="0"/>
              <a:t>Jednotřídní mateřská škola s celodenním provozem, dopoledne zde pracuje paní ředitelka, odpoledne učitelka </a:t>
            </a:r>
          </a:p>
          <a:p>
            <a:r>
              <a:rPr lang="cs-CZ" sz="2000" dirty="0"/>
              <a:t>Škola je v centru Athén</a:t>
            </a:r>
          </a:p>
          <a:p>
            <a:r>
              <a:rPr lang="cs-CZ" sz="2000" dirty="0"/>
              <a:t>Počet dětí celkem 25, z toho pouze 3 děti ovládající řečtinu, ostatní OMJ</a:t>
            </a:r>
          </a:p>
          <a:p>
            <a:r>
              <a:rPr lang="cs-CZ" sz="2000" dirty="0"/>
              <a:t>Národnosti: Alžírsko, Nigérie, Rumunsko, Gruzie, Moldávie, Indie, Ukrajina…</a:t>
            </a:r>
          </a:p>
          <a:p>
            <a:r>
              <a:rPr lang="cs-CZ" sz="2000" dirty="0"/>
              <a:t>Do konce ledna je hlavním cílem rozvoj slovní zásoby dětí a porozumění řeckému jazyku</a:t>
            </a:r>
          </a:p>
          <a:p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4823" y="2684066"/>
            <a:ext cx="4352925" cy="3264693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C75D2D-4084-4945-94B1-7EBC0B3B9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Třída školky je vybavena hracími koutky, nechybí prostor pro výtvarku, hudební činnosti a je tu samozřejmě knihovnička</a:t>
            </a:r>
          </a:p>
        </p:txBody>
      </p:sp>
      <p:pic>
        <p:nvPicPr>
          <p:cNvPr id="15362" name="Picture 2" descr="https://img41.rajce.idnes.cz/d4103/17/17305/17305034_214333cccb544999303ba68b6e76137f/thumb/592390D3-A973-4E9E-AE43-D224702040A4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" y="3868584"/>
            <a:ext cx="3463333" cy="25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mg41.rajce.idnes.cz/d4103/17/17305/17305034_214333cccb544999303ba68b6e76137f/thumb/AFEC702A-E5E0-45F2-9407-B52C7E34AADE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03" y="1707842"/>
            <a:ext cx="3013307" cy="22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mg41.rajce.idnes.cz/d4103/17/17305/17305034_214333cccb544999303ba68b6e76137f/thumb/9DDB8830-DCA8-4CAA-85B3-33872E23C35A.jpg?v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42" y="3093130"/>
            <a:ext cx="3660078" cy="27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mg41.rajce.idnes.cz/d4103/17/17305/17305034_214333cccb544999303ba68b6e76137f/thumb/BE1FB7B0-9A98-4EDB-AF22-D77748380ED9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03" y="4230381"/>
            <a:ext cx="3117645" cy="23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738BD69-305C-4AD8-AD86-CED141DF7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 děti s OMJ jsou zde k dispozici piktogramy s činnostmi ve třídě i pro případ zemětřesení</a:t>
            </a:r>
          </a:p>
        </p:txBody>
      </p:sp>
      <p:pic>
        <p:nvPicPr>
          <p:cNvPr id="16386" name="Picture 2" descr="https://img41.rajce.idnes.cz/d4103/17/17305/17305034_214333cccb544999303ba68b6e76137f/thumb/5CF4F734-7526-40B0-AF43-6F727A7AADA4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8" y="3108462"/>
            <a:ext cx="4088779" cy="30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74" y="1690688"/>
            <a:ext cx="3412274" cy="45496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70C8C3-CF5F-449A-8EC5-739ECAAE4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36095" y="2982621"/>
            <a:ext cx="5181600" cy="1589380"/>
          </a:xfrm>
        </p:spPr>
        <p:txBody>
          <a:bodyPr>
            <a:normAutofit/>
          </a:bodyPr>
          <a:lstStyle/>
          <a:p>
            <a:r>
              <a:rPr lang="cs-CZ" sz="2000" dirty="0"/>
              <a:t>Piktogramy jsou i vedle vchodových dveří. Provází děti pravidly slušného chování</a:t>
            </a:r>
          </a:p>
        </p:txBody>
      </p:sp>
      <p:pic>
        <p:nvPicPr>
          <p:cNvPr id="21506" name="Picture 2" descr="https://img41.rajce.idnes.cz/d4103/17/17305/17305034_214333cccb544999303ba68b6e76137f/images/D61B7BE6-EAA5-4F13-9FAC-73A68261671C.jpg?v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97" y="2422999"/>
            <a:ext cx="5005285" cy="37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F02EA5A-65CB-40EC-AC3D-2E201C0C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9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 této školce děti pracují i s interaktivní tabulí a mohou využívat i PC </a:t>
            </a:r>
          </a:p>
        </p:txBody>
      </p:sp>
      <p:pic>
        <p:nvPicPr>
          <p:cNvPr id="17410" name="Picture 2" descr="https://img41.rajce.idnes.cz/d4103/17/17305/17305034_214333cccb544999303ba68b6e76137f/thumb/A3098533-D242-41E8-B0B8-D15F04C728C5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979"/>
            <a:ext cx="5181600" cy="3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g41.rajce.idnes.cz/d4103/17/17305/17305034_214333cccb544999303ba68b6e76137f/thumb/53723E45-B28F-4EDF-86A6-CC7D28D5E73B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2981379"/>
            <a:ext cx="3347844" cy="25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CEEFB4-C7DC-4529-B49D-BB7671F99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Třída školky má vhodnou ergonomickou velikost hygienického zázemí</a:t>
            </a:r>
          </a:p>
        </p:txBody>
      </p:sp>
      <p:pic>
        <p:nvPicPr>
          <p:cNvPr id="18434" name="Picture 2" descr="https://img41.rajce.idnes.cz/d4103/17/17305/17305034_214333cccb544999303ba68b6e76137f/thumb/5B71CD56-D1D2-4FBC-87FE-B6EBE754CC14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14" y="2899317"/>
            <a:ext cx="4059185" cy="30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mg41.rajce.idnes.cz/d4103/17/17305/17305034_214333cccb544999303ba68b6e76137f/thumb/198222BA-86E1-4238-8B4E-D5E33A141C85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8" y="2899317"/>
            <a:ext cx="3782741" cy="28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607100-F50A-4610-93D3-86839FF58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999" y="1155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Porovnání předškolního vzdělávání v ČR a Řecku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234763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ČR</a:t>
            </a:r>
          </a:p>
          <a:p>
            <a:r>
              <a:rPr lang="cs-CZ" sz="2000" dirty="0"/>
              <a:t>Povinný předškolní ročník 5-6 let</a:t>
            </a:r>
          </a:p>
          <a:p>
            <a:r>
              <a:rPr lang="cs-CZ" sz="2000" dirty="0"/>
              <a:t>Zpravidla celodenní vzdělávání</a:t>
            </a:r>
          </a:p>
          <a:p>
            <a:r>
              <a:rPr lang="cs-CZ" sz="2000" dirty="0"/>
              <a:t>Soukromé (placené) a státní mateřské školy (povinný ročník zdarma)</a:t>
            </a:r>
          </a:p>
          <a:p>
            <a:r>
              <a:rPr lang="cs-CZ" sz="2000" dirty="0"/>
              <a:t>Škola zajišťuje celodenní stravování</a:t>
            </a:r>
          </a:p>
          <a:p>
            <a:r>
              <a:rPr lang="cs-CZ" sz="2000" dirty="0"/>
              <a:t>Školní rok začíná 1.9. a končí 30.6., děti mají podzimní, vánoční, pololetní a jarní prázdniny</a:t>
            </a:r>
          </a:p>
          <a:p>
            <a:r>
              <a:rPr lang="cs-CZ" sz="2000" dirty="0"/>
              <a:t>Školní rok je rozdělen na 2 pololetí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2" y="2334697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Řecko</a:t>
            </a:r>
          </a:p>
          <a:p>
            <a:r>
              <a:rPr lang="cs-CZ" sz="2000" dirty="0"/>
              <a:t>Povinný předškolní ročník 5-6 let</a:t>
            </a:r>
          </a:p>
          <a:p>
            <a:r>
              <a:rPr lang="cs-CZ" sz="2000" dirty="0"/>
              <a:t>Od září 2021 povinný další  předškolní ročník 4-5 let</a:t>
            </a:r>
          </a:p>
          <a:p>
            <a:r>
              <a:rPr lang="cs-CZ" sz="2000" dirty="0"/>
              <a:t>2 typy provozu mateřské školy: dopolední 8:30-12:15 – 1 učitel a celodenní 7:45 -16:00 – 2 učitelé</a:t>
            </a:r>
          </a:p>
          <a:p>
            <a:r>
              <a:rPr lang="cs-CZ" sz="2000" dirty="0"/>
              <a:t>Soukromé (placené) a státní mateřské školy (zdarma)</a:t>
            </a:r>
          </a:p>
          <a:p>
            <a:r>
              <a:rPr lang="cs-CZ" sz="2000" dirty="0"/>
              <a:t>Stravování není zajišťováno, děti si nosí jídlo z domova nebo je zajišťováno charitativními organizacemi</a:t>
            </a:r>
          </a:p>
          <a:p>
            <a:r>
              <a:rPr lang="cs-CZ" sz="2000" dirty="0"/>
              <a:t>Školní rok začíná 11.9. a končí 21.6., děti mají vánoční a velikonoční prázdniny, školní rok je rozdělen na třetiny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794457D-CD6E-47BE-B557-7E3D48AF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4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 pobyt venku je u třídy dvorek, na kterém se děti střídají o přestávkách s dětmi ze základní školy</a:t>
            </a:r>
          </a:p>
        </p:txBody>
      </p:sp>
      <p:pic>
        <p:nvPicPr>
          <p:cNvPr id="19458" name="Picture 2" descr="https://img41.rajce.idnes.cz/d4103/17/17305/17305034_214333cccb544999303ba68b6e76137f/thumb/98ABA6E2-FA19-4755-B523-7464734DBFBA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979"/>
            <a:ext cx="5181600" cy="3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F374EE-6BF6-4FAF-A208-D2E10F0C1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Stejně jako v první školce se děti každý den věnují kalendáři a počasí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9B30EC-01EE-465E-A862-E36D91AD4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Protože řada dětí jsou děti uprchlíků, paní učitelka vytvořila projekt, kde se děti výtvarně vyjádřily, co by si přály a co ne (rozbombardované domy děti přeškrtly, pluly lodí do bezpečí, kde je mír, smích a pohoda)</a:t>
            </a:r>
          </a:p>
        </p:txBody>
      </p:sp>
      <p:pic>
        <p:nvPicPr>
          <p:cNvPr id="22530" name="Picture 2" descr="https://img41.rajce.idnes.cz/d4103/17/17305/17305034_214333cccb544999303ba68b6e76137f/images/A12EBBF1-AB3D-450F-94BA-0E077E2B0C76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56" y="1929161"/>
            <a:ext cx="5353644" cy="40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672377-48E0-4030-BD48-516597C0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Paní ředitelka se zaměřuje na projektovou výuku, zaujaly nás vytvořené lapače snů.. Paní učitelka poskytla odkaz na svůj článek o projektu</a:t>
            </a:r>
          </a:p>
        </p:txBody>
      </p:sp>
      <p:pic>
        <p:nvPicPr>
          <p:cNvPr id="11266" name="Picture 2" descr="https://img41.rajce.idnes.cz/d4103/17/17305/17305034_214333cccb544999303ba68b6e76137f/thumb/E7DB72A4-7DE8-4273-A40D-DBBF9B0F6843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04" y="1690688"/>
            <a:ext cx="4549531" cy="34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41.rajce.idnes.cz/d4103/17/17305/17305034_214333cccb544999303ba68b6e76137f/thumb/7E496C77-8041-4E93-97D0-006050F9E8B9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10" y="2899315"/>
            <a:ext cx="2245895" cy="29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5C7493-2F18-40B9-889E-3D8E64F5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Dalším projektem byly pohádky ze zemí, odkud přišly děti. Velmi nás zaujala interaktivní mapa ukolébavek z různých zemí.</a:t>
            </a:r>
          </a:p>
          <a:p>
            <a:endParaRPr lang="cs-CZ" sz="2000" dirty="0"/>
          </a:p>
          <a:p>
            <a:r>
              <a:rPr lang="cs-CZ" sz="2000" u="sng" dirty="0">
                <a:hlinkClick r:id="rId2"/>
              </a:rPr>
              <a:t>https://content.4all.e-me.edu.gr/wp-admin/admin-ajax.php?action=h5p_embed&amp;id=21997</a:t>
            </a:r>
            <a:endParaRPr lang="cs-CZ" sz="2000" b="0" dirty="0">
              <a:effectLst/>
            </a:endParaRPr>
          </a:p>
          <a:p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0242" name="Picture 2" descr="https://img41.rajce.idnes.cz/d4103/17/17305/17305034_214333cccb544999303ba68b6e76137f/thumb/FEFA9EA6-01C7-4144-A7D1-1F9701D33996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6501"/>
            <a:ext cx="2845419" cy="21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93080" y="2734348"/>
            <a:ext cx="5760720" cy="32404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509928-9BAC-465E-9672-DD32A8394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Dalším projekt byl o dopravě, děti si z krabic vyráběly auta a mohly si s nimi hrát i na dvorku. S papírovými auty procestovaly všechny země, odkud děti přišly. Děti pracovaly s robotem, učily se zároveň i programovat</a:t>
            </a:r>
          </a:p>
        </p:txBody>
      </p:sp>
      <p:pic>
        <p:nvPicPr>
          <p:cNvPr id="12290" name="Picture 2" descr="https://img41.rajce.idnes.cz/d4103/17/17305/17305034_214333cccb544999303ba68b6e76137f/thumb/57892D05-D4CC-4B86-902E-6C344D9C602B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979"/>
            <a:ext cx="5181600" cy="3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41.rajce.idnes.cz/d4103/17/17305/17305034_214333cccb544999303ba68b6e76137f/thumb/FDBA4C75-E4AA-4E3D-80F8-9F4623CAD7D7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27" y="3801376"/>
            <a:ext cx="2857190" cy="21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C99C1D-39F0-4BC7-8492-BA15AAF6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Projekt národních pohádek z různých zemí děti taky velmi bavil. Samy si pohádky ilustrovaly, do projektu byli zapojeni i rodiče. </a:t>
            </a:r>
          </a:p>
        </p:txBody>
      </p:sp>
      <p:pic>
        <p:nvPicPr>
          <p:cNvPr id="14338" name="Picture 2" descr="https://img41.rajce.idnes.cz/d4103/17/17305/17305034_214333cccb544999303ba68b6e76137f/thumb/39457828-8B6B-452E-A2D6-3E17EA7E7C92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2937150"/>
            <a:ext cx="3860180" cy="28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g41.rajce.idnes.cz/d4103/17/17305/17305034_214333cccb544999303ba68b6e76137f/thumb/B1B32131-6E72-4DB9-8406-AD97C3E64BDE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43" y="2315330"/>
            <a:ext cx="4493093" cy="33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F75DEC-D889-406C-B685-8CA15B0D6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85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7858" y="2198109"/>
            <a:ext cx="5836226" cy="1325563"/>
          </a:xfrm>
        </p:spPr>
        <p:txBody>
          <a:bodyPr>
            <a:normAutofit/>
          </a:bodyPr>
          <a:lstStyle/>
          <a:p>
            <a:r>
              <a:rPr lang="cs-CZ" sz="2000" dirty="0"/>
              <a:t>Děti s učitelkou systematicky pracují, plní úkoly pracovních listů. Učitelka podporuje národnostní identitu dětí, např. pozdravy v různých jazycích, mapky zemí, odkud děti pocházejí…  </a:t>
            </a:r>
          </a:p>
        </p:txBody>
      </p:sp>
      <p:pic>
        <p:nvPicPr>
          <p:cNvPr id="13314" name="Picture 2" descr="https://img41.rajce.idnes.cz/d4103/17/17305/17305034_214333cccb544999303ba68b6e76137f/thumb/5905442F-2CD8-403F-82D5-AB0FA1979D5F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9" y="3823144"/>
            <a:ext cx="3747145" cy="28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g41.rajce.idnes.cz/d4103/17/17305/17305034_214333cccb544999303ba68b6e76137f/thumb/82C945DE-7DCF-4D1B-A1CC-4C67C8ED4270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268" y="1846329"/>
            <a:ext cx="3618426" cy="2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g41.rajce.idnes.cz/d4103/17/17305/17305034_214333cccb544999303ba68b6e76137f/thumb/51963B1C-0B46-40F8-B31D-141FADCD026A.jpg?v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56" y="4717486"/>
            <a:ext cx="2415129" cy="18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mg41.rajce.idnes.cz/d4103/17/17305/17305034_214333cccb544999303ba68b6e76137f/thumb/45AE0B65-AD65-4261-AE5E-7F56CA187AB1.jpg?v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71" y="4031093"/>
            <a:ext cx="1874155" cy="24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DD44BE-E820-4C2B-911F-E6792EBEE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Zaujal nás projekt služeb dětí na celý týden, tyto aktivity se u nás dělaly v minulosti. Taky se setkávají s podporou a využívají se. </a:t>
            </a:r>
          </a:p>
        </p:txBody>
      </p:sp>
      <p:pic>
        <p:nvPicPr>
          <p:cNvPr id="23554" name="Picture 2" descr="https://img41.rajce.idnes.cz/d4103/17/17305/17305034_214333cccb544999303ba68b6e76137f/thumb/4497EEA4-D836-4AA2-BB90-5D65074AEE92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979"/>
            <a:ext cx="5181600" cy="3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6D3D2A-A78F-47E0-9AAA-02EFB1DC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899" y="1714349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/>
              <a:t>Co můžeme ve své škole využít: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8899" y="2870654"/>
            <a:ext cx="7218064" cy="2988971"/>
          </a:xfrm>
        </p:spPr>
        <p:txBody>
          <a:bodyPr>
            <a:normAutofit/>
          </a:bodyPr>
          <a:lstStyle/>
          <a:p>
            <a:r>
              <a:rPr lang="cs-CZ" sz="2000" dirty="0"/>
              <a:t>Ve své práci se podle řeckého vzoru více zaměříme na podporu a seznamování všech dětí s národnostmi dětí s OMJ, jejich tradicemi, po vzoru řecké školky v této oblasti budeme více spolupracovat s rodiči dětí s OMJ, podporovat jejich identitu prostřednictvím projektů </a:t>
            </a:r>
          </a:p>
          <a:p>
            <a:r>
              <a:rPr lang="cs-CZ" sz="2000" dirty="0"/>
              <a:t>Zároveň budeme více využívat piktogramů s denním režimem, pravidly ve třídě</a:t>
            </a:r>
          </a:p>
          <a:p>
            <a:r>
              <a:rPr lang="cs-CZ" sz="2000" dirty="0"/>
              <a:t>Prostudujeme si podrobně </a:t>
            </a:r>
            <a:r>
              <a:rPr lang="cs-CZ" sz="2000" dirty="0" err="1"/>
              <a:t>Freinetovu</a:t>
            </a:r>
            <a:r>
              <a:rPr lang="cs-CZ" sz="2000" dirty="0"/>
              <a:t> metodu a postupně její prvky budeme zařazovat do své práce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D6616C-5D91-41C3-AECA-684C192B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Pedagogové mají předepsané středoškolské odborné vzdělání nebo vysokoškolské – bakalářský nebo magisterský program</a:t>
            </a:r>
          </a:p>
          <a:p>
            <a:r>
              <a:rPr lang="cs-CZ" sz="2000" dirty="0"/>
              <a:t>V případě vzdělávacích akcí učitelů má škola běžný provoz</a:t>
            </a:r>
          </a:p>
          <a:p>
            <a:r>
              <a:rPr lang="cs-CZ" sz="2000" dirty="0"/>
              <a:t>Školy řídí Ministerstvo školství</a:t>
            </a:r>
          </a:p>
          <a:p>
            <a:r>
              <a:rPr lang="cs-CZ" sz="2000" dirty="0"/>
              <a:t>Školy si vytvářejí vlastní Školní vzdělávací program podle Rámcového vzdělávacího programu – MŠMT</a:t>
            </a:r>
          </a:p>
          <a:p>
            <a:r>
              <a:rPr lang="cs-CZ" sz="2000" dirty="0"/>
              <a:t>Vzdělávací cíle jsou velmi podobné: </a:t>
            </a:r>
            <a:r>
              <a:rPr lang="cs-CZ" sz="2100" dirty="0"/>
              <a:t>rozvíjení dítěte, jeho učení a poznání, osvojení základů hodnot, na nichž je založena naše společnost, získání osobní samostatnosti a schopnosti projevovat se jako samostatná osobnost působící na své okolí</a:t>
            </a:r>
          </a:p>
          <a:p>
            <a:endParaRPr lang="cs-CZ" sz="2100" dirty="0"/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Pedagogové mají povinné vysokoškolské vzdělání</a:t>
            </a:r>
          </a:p>
          <a:p>
            <a:r>
              <a:rPr lang="cs-CZ" sz="2000" dirty="0"/>
              <a:t>V případě školení učitelů (až 6 dní) je vzdělávání přerušeno</a:t>
            </a:r>
          </a:p>
          <a:p>
            <a:r>
              <a:rPr lang="cs-CZ" sz="2000" dirty="0"/>
              <a:t>Školy jsou řízeny Ministerstvem školství a náboženských záležitostí</a:t>
            </a:r>
          </a:p>
          <a:p>
            <a:r>
              <a:rPr lang="cs-CZ" sz="2000" dirty="0"/>
              <a:t>Školy pracují podle schváleného vzdělávacího programu – vytváří Národní institut</a:t>
            </a:r>
          </a:p>
          <a:p>
            <a:r>
              <a:rPr lang="cs-CZ" sz="2000" dirty="0"/>
              <a:t>Vzdělávací cíle: Rozvoj kognitivních schopností, Rozvoj sociálních dovedností, Rozvoj komunikačních dovedností, Rozvoj kreativity, Základy chápání matematických pojmů, symbolů, Výtvarná výchova, Spolupráce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C794EDA-BAB9-4C82-B231-B3A9379F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Děkujeme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671547-8C28-4CB8-AE0F-4FBCDD40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Školy jsou kontrolovány zřizovatelem, Českou školní inspekcí i dalšími orgány.</a:t>
            </a:r>
          </a:p>
          <a:p>
            <a:r>
              <a:rPr lang="cs-CZ" sz="2000" dirty="0"/>
              <a:t>Pedagogové jsou placeni podle kvalifikace, náplně práce a odpracovaných let</a:t>
            </a:r>
          </a:p>
          <a:p>
            <a:r>
              <a:rPr lang="cs-CZ" sz="2000" dirty="0"/>
              <a:t>Pro děti s OMJ je možné zajistit pomoc asistenta pedagoga </a:t>
            </a:r>
          </a:p>
          <a:p>
            <a:r>
              <a:rPr lang="cs-CZ" sz="2000" dirty="0"/>
              <a:t>Děti s OMJ mají zpravidla odklad školní docházky</a:t>
            </a:r>
          </a:p>
          <a:p>
            <a:r>
              <a:rPr lang="cs-CZ" sz="2000" dirty="0"/>
              <a:t>Děti se zapisují do škol podle spádovosti, ale někdy si mohou rodiče i vybrat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Školy jsou autonomní, není zaveden kontrolní orgán</a:t>
            </a:r>
          </a:p>
          <a:p>
            <a:r>
              <a:rPr lang="cs-CZ" sz="2000" dirty="0"/>
              <a:t>Pedagogové jsou placeni státem podle daných tabulek (1000-1100 Euro)</a:t>
            </a:r>
          </a:p>
          <a:p>
            <a:r>
              <a:rPr lang="cs-CZ" sz="2000" dirty="0"/>
              <a:t>Pro děti s OMJ je možné zajistit pomoc asistenta pedagoga </a:t>
            </a:r>
          </a:p>
          <a:p>
            <a:r>
              <a:rPr lang="cs-CZ" sz="2000" dirty="0"/>
              <a:t>OMJ není důvod pro udělení odkladu školní docházky</a:t>
            </a:r>
          </a:p>
          <a:p>
            <a:r>
              <a:rPr lang="cs-CZ" sz="2000" dirty="0"/>
              <a:t>Děti se striktně zapisují do škol podle spádovosti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F4D966-ECC1-4701-BD70-E806313F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5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Vysoká autonomie ředitelů při výběru pedagogů, ředitel uzavírá a ukončuje PP v mezích Zákoníku práce. Většina učitelů má smlouvu na dobu neurčitou</a:t>
            </a:r>
          </a:p>
          <a:p>
            <a:r>
              <a:rPr lang="cs-CZ" sz="2000" dirty="0"/>
              <a:t>Služby pedagogů se v mateřských  školách zpravidla spravedlivě  střídají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Ředitel nerozhoduje o tom, kterého pedagoga bude mít ve škole. Velké množství učitelů nemá stálou smlouvu a je zaměstnáno pouze na jeden rok. Každý rok si musí podat žádost o přijetí na Ministerstvo školství. O přijetí se rozhoduje na základě bodového systému – vzdělání, odpracované roky, rodinný stav, počet dětí</a:t>
            </a:r>
          </a:p>
          <a:p>
            <a:r>
              <a:rPr lang="cs-CZ" sz="2000" dirty="0"/>
              <a:t>Služby pedagogů se střídají po roce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796846-8174-4FE2-8200-B1706DE6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292" y="1558212"/>
            <a:ext cx="8063204" cy="393732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31.Mateřská škola: </a:t>
            </a:r>
            <a:r>
              <a:rPr lang="cs-CZ" sz="3600" u="sng" dirty="0">
                <a:hlinkClick r:id="rId2"/>
              </a:rPr>
              <a:t>https://blogs.sch.gr/31nipath/author/31nipath</a:t>
            </a:r>
            <a:r>
              <a:rPr lang="cs-CZ" u="sng" dirty="0">
                <a:hlinkClick r:id="rId2"/>
              </a:rPr>
              <a:t>/</a:t>
            </a:r>
            <a:r>
              <a:rPr lang="cs-CZ" b="0" dirty="0">
                <a:effectLst/>
              </a:rPr>
              <a:t/>
            </a:r>
            <a:br>
              <a:rPr lang="cs-CZ" b="0" dirty="0">
                <a:effectLst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21693" y="2590735"/>
            <a:ext cx="4977883" cy="3929214"/>
          </a:xfrm>
        </p:spPr>
        <p:txBody>
          <a:bodyPr/>
          <a:lstStyle/>
          <a:p>
            <a:r>
              <a:rPr lang="cs-CZ" sz="2000" dirty="0"/>
              <a:t>Škola umístěna v centru Athén, funguje jen dopoledne</a:t>
            </a:r>
          </a:p>
          <a:p>
            <a:r>
              <a:rPr lang="cs-CZ" sz="2000" dirty="0"/>
              <a:t>Pracuje zde 1 učitelka, která je zároveň ředitelka</a:t>
            </a:r>
          </a:p>
          <a:p>
            <a:r>
              <a:rPr lang="cs-CZ" sz="2000" dirty="0"/>
              <a:t>Počet tříd: 1 třída, celkem 18 dětí</a:t>
            </a:r>
          </a:p>
          <a:p>
            <a:r>
              <a:rPr lang="cs-CZ" sz="2000" dirty="0"/>
              <a:t>Všechny děti jsou s OMJ (neznají řečtinu)</a:t>
            </a:r>
          </a:p>
          <a:p>
            <a:r>
              <a:rPr lang="cs-CZ" sz="2000" dirty="0"/>
              <a:t>Zpočátku roku se učitelka maximálně věnuje rozvoji řecké slovní zásoby u dětí s jiným mateřským jazykem</a:t>
            </a:r>
          </a:p>
          <a:p>
            <a:r>
              <a:rPr lang="cs-CZ" sz="2000" dirty="0"/>
              <a:t>Většina dětí je zde ze sociálně slabých poměrů, jídlo dováží charitativní organizace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89" y="2511598"/>
            <a:ext cx="3846805" cy="4008351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E32B23-75BA-4784-B5AA-16150DDE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9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Národnosti dětí: Polsko, Sýrie, Bangladéš, Irák, Rumunsko, Gruzie, Albánie, Bulharsko, Moldávie </a:t>
            </a:r>
          </a:p>
        </p:txBody>
      </p:sp>
      <p:pic>
        <p:nvPicPr>
          <p:cNvPr id="2050" name="Picture 2" descr="https://img41.rajce.idnes.cz/d4103/17/17305/17305034_214333cccb544999303ba68b6e76137f/thumb/D3D6CC11-4349-48F7-BBD9-801C88D9342D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979"/>
            <a:ext cx="5181600" cy="3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570788-4938-4D48-BFFC-708C8977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7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166" y="1782044"/>
            <a:ext cx="5181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Třída je rozdělená na hrací koutky. Děti hojně využívají společenské hry k rozvoji řeči</a:t>
            </a:r>
          </a:p>
        </p:txBody>
      </p:sp>
      <p:pic>
        <p:nvPicPr>
          <p:cNvPr id="3076" name="Picture 4" descr="https://img41.rajce.idnes.cz/d4103/17/17305/17305034_214333cccb544999303ba68b6e76137f/thumb/E39CAB45-897B-4295-AAED-6EE41B800F5E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6" y="2626402"/>
            <a:ext cx="3547946" cy="26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41.rajce.idnes.cz/d4103/17/17305/17305034_214333cccb544999303ba68b6e76137f/thumb/300746CD-E00C-4F52-A6D2-2C5832D278D7.jpg?v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65" y="1794683"/>
            <a:ext cx="2882239" cy="21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41.rajce.idnes.cz/d4103/17/17305/17305034_214333cccb544999303ba68b6e76137f/thumb/B3D90F44-C7E9-4E9D-AA35-20DF5EBF52DD.jpg?v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29" y="1441681"/>
            <a:ext cx="2200765" cy="29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41.rajce.idnes.cz/d4103/17/17305/17305034_214333cccb544999303ba68b6e76137f/thumb/EE1E66D9-2094-48E0-BBE5-924069CAB346.jpg?v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18" y="4174291"/>
            <a:ext cx="3328416" cy="24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g41.rajce.idnes.cz/d4103/17/17305/17305034_214333cccb544999303ba68b6e76137f/thumb/DE8B83E9-5690-42EA-B384-BE021CF2DD5D.jpg?ve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24" y="4653461"/>
            <a:ext cx="2689922" cy="20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58BC00E-9622-4A71-A9E5-132A053A1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Každé ráno se děti shromáždí u nástěnky a řeší den v týdnu, měsíc, roční období i kalendář počasí</a:t>
            </a:r>
          </a:p>
        </p:txBody>
      </p:sp>
      <p:pic>
        <p:nvPicPr>
          <p:cNvPr id="5122" name="Picture 2" descr="https://img41.rajce.idnes.cz/d4103/17/17305/17305034_214333cccb544999303ba68b6e76137f/thumb/DF4A5274-B864-4D5A-BD39-4CD3952C39FB.jpg?v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979"/>
            <a:ext cx="5181600" cy="3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BD8D05-C901-4132-90A7-01CCAA94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0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1249</Words>
  <Application>Microsoft Office PowerPoint</Application>
  <PresentationFormat>Širokoúhlá obrazovka</PresentationFormat>
  <Paragraphs>95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Prezentace aplikace PowerPoint</vt:lpstr>
      <vt:lpstr>Porovnání předškolního vzdělávání v ČR a Řecku</vt:lpstr>
      <vt:lpstr>Prezentace aplikace PowerPoint</vt:lpstr>
      <vt:lpstr>Prezentace aplikace PowerPoint</vt:lpstr>
      <vt:lpstr>Prezentace aplikace PowerPoint</vt:lpstr>
      <vt:lpstr>   31.Mateřská škola: https://blogs.sch.gr/31nipath/author/31nipath/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35. Mateřská škola https://blogs.sch.gr/35nipath/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můžeme ve své škole využít: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Hedvika</cp:lastModifiedBy>
  <cp:revision>73</cp:revision>
  <dcterms:created xsi:type="dcterms:W3CDTF">2021-06-14T11:45:18Z</dcterms:created>
  <dcterms:modified xsi:type="dcterms:W3CDTF">2021-06-28T10:19:13Z</dcterms:modified>
</cp:coreProperties>
</file>