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7" r:id="rId4"/>
    <p:sldId id="259" r:id="rId5"/>
    <p:sldId id="261" r:id="rId6"/>
    <p:sldId id="263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8308-F4A4-4E8C-99A5-3F91F042B43D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BD7BE-9AAC-4998-832E-5AFC4AD524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308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8308-F4A4-4E8C-99A5-3F91F042B43D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BD7BE-9AAC-4998-832E-5AFC4AD524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181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8308-F4A4-4E8C-99A5-3F91F042B43D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BD7BE-9AAC-4998-832E-5AFC4AD524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57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8308-F4A4-4E8C-99A5-3F91F042B43D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BD7BE-9AAC-4998-832E-5AFC4AD524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695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8308-F4A4-4E8C-99A5-3F91F042B43D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BD7BE-9AAC-4998-832E-5AFC4AD524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32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8308-F4A4-4E8C-99A5-3F91F042B43D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BD7BE-9AAC-4998-832E-5AFC4AD524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782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8308-F4A4-4E8C-99A5-3F91F042B43D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BD7BE-9AAC-4998-832E-5AFC4AD524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29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8308-F4A4-4E8C-99A5-3F91F042B43D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BD7BE-9AAC-4998-832E-5AFC4AD524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747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8308-F4A4-4E8C-99A5-3F91F042B43D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BD7BE-9AAC-4998-832E-5AFC4AD524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47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8308-F4A4-4E8C-99A5-3F91F042B43D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BD7BE-9AAC-4998-832E-5AFC4AD524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495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D8308-F4A4-4E8C-99A5-3F91F042B43D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BD7BE-9AAC-4998-832E-5AFC4AD524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454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D8308-F4A4-4E8C-99A5-3F91F042B43D}" type="datetimeFigureOut">
              <a:rPr lang="cs-CZ" smtClean="0"/>
              <a:t>27.10.2021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BD7BE-9AAC-4998-832E-5AFC4AD524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571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2670" y="2464527"/>
            <a:ext cx="10515600" cy="2883762"/>
          </a:xfrm>
        </p:spPr>
        <p:txBody>
          <a:bodyPr/>
          <a:lstStyle/>
          <a:p>
            <a:r>
              <a:rPr lang="cs-CZ" dirty="0" smtClean="0"/>
              <a:t>        V Tallinnu od 26.9.2021 – 29.9.2021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140841" y="677503"/>
            <a:ext cx="696600" cy="675500"/>
          </a:xfrm>
          <a:prstGeom prst="rect">
            <a:avLst/>
          </a:prstGeom>
        </p:spPr>
      </p:pic>
      <p:pic>
        <p:nvPicPr>
          <p:cNvPr id="6" name="Zástupný symbol pro obsah 5"/>
          <p:cNvPicPr>
            <a:picLocks noGrp="1" noChangeAspect="1"/>
          </p:cNvPicPr>
          <p:nvPr>
            <p:ph sz="half" idx="1"/>
          </p:nvPr>
        </p:nvPicPr>
        <p:blipFill rotWithShape="1">
          <a:blip r:embed="rId3"/>
          <a:srcRect l="-1273" t="2378" r="71097" b="6112"/>
          <a:stretch/>
        </p:blipFill>
        <p:spPr>
          <a:xfrm>
            <a:off x="1024418" y="539931"/>
            <a:ext cx="1831092" cy="773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498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Největší odchylky estonského školství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vzdělávání dětí s OMJ  zajištěno podporou více pedagogů při výuce</a:t>
            </a:r>
          </a:p>
          <a:p>
            <a:r>
              <a:rPr lang="cs-CZ" dirty="0"/>
              <a:t>v</a:t>
            </a:r>
            <a:r>
              <a:rPr lang="cs-CZ" dirty="0" smtClean="0"/>
              <a:t>yužívají nejvíce frontální výuku</a:t>
            </a:r>
          </a:p>
          <a:p>
            <a:r>
              <a:rPr lang="cs-CZ" dirty="0"/>
              <a:t>n</a:t>
            </a:r>
            <a:r>
              <a:rPr lang="cs-CZ" dirty="0" smtClean="0"/>
              <a:t>ení povinný rok předškolní docházky</a:t>
            </a:r>
          </a:p>
          <a:p>
            <a:endParaRPr lang="cs-CZ" dirty="0"/>
          </a:p>
        </p:txBody>
      </p:sp>
      <p:pic>
        <p:nvPicPr>
          <p:cNvPr id="5" name="Content Placeholder 8">
            <a:extLst>
              <a:ext uri="{FF2B5EF4-FFF2-40B4-BE49-F238E27FC236}">
                <a16:creationId xmlns:a16="http://schemas.microsoft.com/office/drawing/2014/main" id="{B3CE2308-D9E5-452F-9596-6D81BED863E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202408"/>
            <a:ext cx="5181600" cy="3597771"/>
          </a:xfrm>
        </p:spPr>
      </p:pic>
    </p:spTree>
    <p:extLst>
      <p:ext uri="{BB962C8B-B14F-4D97-AF65-F5344CB8AC3E}">
        <p14:creationId xmlns:p14="http://schemas.microsoft.com/office/powerpoint/2010/main" val="1744712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Tallinna</a:t>
            </a:r>
            <a:r>
              <a:rPr lang="cs-CZ" dirty="0"/>
              <a:t> </a:t>
            </a:r>
            <a:r>
              <a:rPr lang="cs-CZ" dirty="0" err="1"/>
              <a:t>Sõbrakese</a:t>
            </a:r>
            <a:r>
              <a:rPr lang="cs-CZ" dirty="0"/>
              <a:t> </a:t>
            </a:r>
            <a:r>
              <a:rPr lang="cs-CZ" dirty="0" err="1"/>
              <a:t>Lasteaed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4"/>
            <a:ext cx="11057710" cy="488868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r</a:t>
            </a:r>
            <a:r>
              <a:rPr lang="cs-CZ" dirty="0" smtClean="0"/>
              <a:t>uské státní předškolní zařízení zaměřené na ekologii, ocenění „Zelená školka“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elký důraz kladen na národnostní vzdělanost u dětí s OMJ</a:t>
            </a:r>
          </a:p>
          <a:p>
            <a:pPr>
              <a:buFontTx/>
              <a:buChar char="-"/>
            </a:pPr>
            <a:r>
              <a:rPr lang="cs-CZ" dirty="0"/>
              <a:t>d</a:t>
            </a:r>
            <a:r>
              <a:rPr lang="cs-CZ" dirty="0" smtClean="0"/>
              <a:t>ěti s OMJ mají možnost  v rámci docházky se zúčastnit programu proti šikaně, zoubkovému programu a logopedickému programu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e vzdělávání dětí s OMJ propojují ruský a estonský </a:t>
            </a:r>
            <a:r>
              <a:rPr lang="cs-CZ" dirty="0" err="1" smtClean="0"/>
              <a:t>jazyk,výuka</a:t>
            </a:r>
            <a:r>
              <a:rPr lang="cs-CZ" dirty="0" smtClean="0"/>
              <a:t> probíhá frontálně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očet dětí s OMJ na třídě 3 – 6 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ro děti s OMJ – 3-4 hodiny týdně výuky estonského jazyka navíc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ystém zajištění vzdělávání dětí s OMJ : 1) 2 učitelky +1 pomocnice; </a:t>
            </a:r>
          </a:p>
          <a:p>
            <a:pPr marL="0" indent="0">
              <a:buNone/>
            </a:pPr>
            <a:r>
              <a:rPr lang="cs-CZ" dirty="0" smtClean="0"/>
              <a:t>                                                                          2) 1 učitelka + 1asistentka + 1 pomocník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446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Tallinna</a:t>
            </a:r>
            <a:r>
              <a:rPr lang="cs-CZ" dirty="0" smtClean="0"/>
              <a:t> </a:t>
            </a:r>
            <a:r>
              <a:rPr lang="cs-CZ" dirty="0" err="1" smtClean="0"/>
              <a:t>Lepistiku</a:t>
            </a:r>
            <a:r>
              <a:rPr lang="cs-CZ" dirty="0" smtClean="0"/>
              <a:t> </a:t>
            </a:r>
            <a:r>
              <a:rPr lang="cs-CZ" dirty="0" err="1" smtClean="0"/>
              <a:t>Lastead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cs-CZ" dirty="0" err="1" smtClean="0"/>
              <a:t>Lepistiku</a:t>
            </a:r>
            <a:r>
              <a:rPr lang="cs-CZ" dirty="0" smtClean="0"/>
              <a:t> </a:t>
            </a:r>
            <a:r>
              <a:rPr lang="cs-CZ" dirty="0"/>
              <a:t>je státní mateřská škola v hlavním městě Tallinn.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Má </a:t>
            </a:r>
            <a:r>
              <a:rPr lang="cs-CZ" dirty="0"/>
              <a:t>11 tříd (skupin), celkem 227 dětí. Všechny třídy jsou namíchané – rusky i estonsky mluvící třídy. V každé třídě pracují současně dvě učitelky – jedna mluví pouze estonsky a druhá pouze rusky. Třetí osoba je tam asistentka nebo pomocnice.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Provoz </a:t>
            </a:r>
            <a:r>
              <a:rPr lang="cs-CZ" dirty="0"/>
              <a:t>školky je 7 – 19 hodin a mohou chodit do školky děti 1,5 – 7 let.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Další </a:t>
            </a:r>
            <a:r>
              <a:rPr lang="cs-CZ" dirty="0"/>
              <a:t>národnosti: Ukrajina, Bělorusko, Španělsko, Japonsko, Pákistán, Španělsko.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Ve </a:t>
            </a:r>
            <a:r>
              <a:rPr lang="cs-CZ" dirty="0"/>
              <a:t>školce pracuje logopedická </a:t>
            </a:r>
            <a:r>
              <a:rPr lang="cs-CZ" dirty="0" smtClean="0"/>
              <a:t>asistentka. </a:t>
            </a:r>
          </a:p>
          <a:p>
            <a:pPr>
              <a:buFontTx/>
              <a:buChar char="-"/>
            </a:pPr>
            <a:r>
              <a:rPr lang="cs-CZ" dirty="0" smtClean="0"/>
              <a:t>Škola </a:t>
            </a:r>
            <a:r>
              <a:rPr lang="cs-CZ" dirty="0"/>
              <a:t>má výborné technické zázemí a spoustu didaktických pomůcek</a:t>
            </a:r>
            <a:r>
              <a:rPr lang="cs-CZ" dirty="0" smtClean="0"/>
              <a:t>.</a:t>
            </a:r>
          </a:p>
          <a:p>
            <a:pPr>
              <a:buFontTx/>
              <a:buChar char="-"/>
            </a:pPr>
            <a:r>
              <a:rPr lang="cs-CZ" dirty="0" smtClean="0"/>
              <a:t> </a:t>
            </a:r>
            <a:r>
              <a:rPr lang="cs-CZ" dirty="0"/>
              <a:t>Na rozlehlé zahradě mají spoustu herních prvků.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Pracuje </a:t>
            </a:r>
            <a:r>
              <a:rPr lang="cs-CZ" dirty="0"/>
              <a:t>zde dohromady 47 </a:t>
            </a:r>
            <a:r>
              <a:rPr lang="cs-CZ" dirty="0" smtClean="0"/>
              <a:t>zaměstnanců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9995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využijeme v naší </a:t>
            </a:r>
            <a:r>
              <a:rPr lang="cs-CZ" dirty="0" err="1" smtClean="0"/>
              <a:t>mš</a:t>
            </a:r>
            <a:r>
              <a:rPr lang="cs-CZ" dirty="0" smtClean="0"/>
              <a:t>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dětí s OMJ budeme </a:t>
            </a:r>
            <a:r>
              <a:rPr lang="cs-CZ" dirty="0"/>
              <a:t>při výuce českého jazyka</a:t>
            </a:r>
            <a:r>
              <a:rPr lang="cs-CZ" dirty="0" smtClean="0"/>
              <a:t> maximálně využívat názornosti, reálií, ověřovat si porozumění řeči</a:t>
            </a:r>
          </a:p>
          <a:p>
            <a:r>
              <a:rPr lang="cs-CZ" dirty="0"/>
              <a:t>v</a:t>
            </a:r>
            <a:r>
              <a:rPr lang="cs-CZ" dirty="0" smtClean="0"/>
              <a:t>yužívat a více zapojovat do výuky českého jazyka asistentku pedagoga, dáme jí větší prostor pro práci s dětmi s OMJ</a:t>
            </a:r>
          </a:p>
          <a:p>
            <a:r>
              <a:rPr lang="cs-CZ" dirty="0"/>
              <a:t>u</a:t>
            </a:r>
            <a:r>
              <a:rPr lang="cs-CZ" dirty="0" smtClean="0"/>
              <a:t> dětí s OMJ využijeme k nácviku SZ i aktivity na zahradě</a:t>
            </a:r>
          </a:p>
          <a:p>
            <a:r>
              <a:rPr lang="cs-CZ" dirty="0" smtClean="0"/>
              <a:t>Zapojení rodičů dětí s OMJ – představení jejich kultury a </a:t>
            </a:r>
            <a:r>
              <a:rPr lang="cs-CZ" dirty="0" err="1" smtClean="0"/>
              <a:t>přibílížení</a:t>
            </a:r>
            <a:r>
              <a:rPr lang="cs-CZ" dirty="0" smtClean="0"/>
              <a:t> ostatním dětem i pedagogům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5484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831850" y="635727"/>
            <a:ext cx="10515600" cy="24384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Děkujeme za pozornost.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4294967295"/>
          </p:nvPr>
        </p:nvPicPr>
        <p:blipFill rotWithShape="1">
          <a:blip r:embed="rId2"/>
          <a:srcRect t="2413" r="71112"/>
          <a:stretch/>
        </p:blipFill>
        <p:spPr>
          <a:xfrm>
            <a:off x="1375955" y="1320573"/>
            <a:ext cx="1400175" cy="658812"/>
          </a:xfrm>
          <a:prstGeom prst="rect">
            <a:avLst/>
          </a:prstGeom>
        </p:spPr>
      </p:pic>
      <p:pic>
        <p:nvPicPr>
          <p:cNvPr id="6" name="Zástupný symbol pro obsah 4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8683807" y="1407659"/>
            <a:ext cx="695325" cy="67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9075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219</Words>
  <Application>Microsoft Office PowerPoint</Application>
  <PresentationFormat>Širokoúhlá obrazovka</PresentationFormat>
  <Paragraphs>32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        V Tallinnu od 26.9.2021 – 29.9.2021</vt:lpstr>
      <vt:lpstr>Největší odchylky estonského školství</vt:lpstr>
      <vt:lpstr>Tallinna Sõbrakese Lasteaed</vt:lpstr>
      <vt:lpstr>Tallinna Lepistiku Lastead</vt:lpstr>
      <vt:lpstr>Co využijeme v naší mš: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 Tallinnu od 26.9.2021 – 29.9.2021</dc:title>
  <dc:creator>Školka</dc:creator>
  <cp:lastModifiedBy>Hedvika</cp:lastModifiedBy>
  <cp:revision>13</cp:revision>
  <dcterms:created xsi:type="dcterms:W3CDTF">2021-10-23T21:36:36Z</dcterms:created>
  <dcterms:modified xsi:type="dcterms:W3CDTF">2021-10-27T10:49:46Z</dcterms:modified>
</cp:coreProperties>
</file>