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sldIdLst>
    <p:sldId id="256" r:id="rId2"/>
    <p:sldId id="270" r:id="rId3"/>
    <p:sldId id="271" r:id="rId4"/>
    <p:sldId id="272" r:id="rId5"/>
    <p:sldId id="273" r:id="rId6"/>
    <p:sldId id="274" r:id="rId7"/>
    <p:sldId id="275" r:id="rId8"/>
    <p:sldId id="262" r:id="rId9"/>
    <p:sldId id="263" r:id="rId10"/>
    <p:sldId id="276" r:id="rId11"/>
    <p:sldId id="266" r:id="rId12"/>
    <p:sldId id="267" r:id="rId13"/>
    <p:sldId id="268" r:id="rId14"/>
    <p:sldId id="269" r:id="rId15"/>
    <p:sldId id="277"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borovna" initials="S" lastIdx="1" clrIdx="0">
    <p:extLst>
      <p:ext uri="{19B8F6BF-5375-455C-9EA6-DF929625EA0E}">
        <p15:presenceInfo xmlns:p15="http://schemas.microsoft.com/office/powerpoint/2012/main" userId="Sborov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cs-CZ"/>
              <a:t>Kliknutím lze upravit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a:xfrm>
            <a:off x="2692397" y="5037663"/>
            <a:ext cx="5214635" cy="279400"/>
          </a:xfrm>
        </p:spPr>
        <p:txBody>
          <a:bodyPr/>
          <a:lstStyle/>
          <a:p>
            <a:endParaRPr lang="cs-CZ"/>
          </a:p>
        </p:txBody>
      </p:sp>
      <p:sp>
        <p:nvSpPr>
          <p:cNvPr id="6" name="Slide Number Placeholder 5"/>
          <p:cNvSpPr>
            <a:spLocks noGrp="1"/>
          </p:cNvSpPr>
          <p:nvPr>
            <p:ph type="sldNum" sz="quarter" idx="12"/>
          </p:nvPr>
        </p:nvSpPr>
        <p:spPr>
          <a:xfrm>
            <a:off x="8956900" y="5037663"/>
            <a:ext cx="551167" cy="279400"/>
          </a:xfrm>
        </p:spPr>
        <p:txBody>
          <a:bodyPr/>
          <a:lstStyle/>
          <a:p>
            <a:fld id="{F65F7AFE-305D-46F1-92B5-E4F8E4208F4C}" type="slidenum">
              <a:rPr lang="cs-CZ" smtClean="0"/>
              <a:t>‹#›</a:t>
            </a:fld>
            <a:endParaRPr lang="cs-CZ"/>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37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DA3814D-C85C-4DBC-BC6B-DA41A5D44C3F}" type="datetimeFigureOut">
              <a:rPr lang="cs-CZ" smtClean="0"/>
              <a:t>12.10.2022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77163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9281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413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3557853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28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9466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036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36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414815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12.10.2022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676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DA3814D-C85C-4DBC-BC6B-DA41A5D44C3F}" type="datetimeFigureOut">
              <a:rPr lang="cs-CZ" smtClean="0"/>
              <a:t>12.10.2022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292705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DA3814D-C85C-4DBC-BC6B-DA41A5D44C3F}" type="datetimeFigureOut">
              <a:rPr lang="cs-CZ" smtClean="0"/>
              <a:t>12.10.2022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65F7AFE-305D-46F1-92B5-E4F8E4208F4C}" type="slidenum">
              <a:rPr lang="cs-CZ" smtClean="0"/>
              <a:t>‹#›</a:t>
            </a:fld>
            <a:endParaRPr lang="cs-CZ"/>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620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DA3814D-C85C-4DBC-BC6B-DA41A5D44C3F}" type="datetimeFigureOut">
              <a:rPr lang="cs-CZ" smtClean="0"/>
              <a:t>12.10.2022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65F7AFE-305D-46F1-92B5-E4F8E4208F4C}" type="slidenum">
              <a:rPr lang="cs-CZ" smtClean="0"/>
              <a:t>‹#›</a:t>
            </a:fld>
            <a:endParaRPr lang="cs-CZ"/>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12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A3814D-C85C-4DBC-BC6B-DA41A5D44C3F}" type="datetimeFigureOut">
              <a:rPr lang="cs-CZ" smtClean="0"/>
              <a:t>12.10.2022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2723789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DA3814D-C85C-4DBC-BC6B-DA41A5D44C3F}" type="datetimeFigureOut">
              <a:rPr lang="cs-CZ" smtClean="0"/>
              <a:t>12.10.2022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65F7AFE-305D-46F1-92B5-E4F8E4208F4C}" type="slidenum">
              <a:rPr lang="cs-CZ" smtClean="0"/>
              <a:t>‹#›</a:t>
            </a:fld>
            <a:endParaRPr lang="cs-CZ"/>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5150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cs-CZ"/>
              <a:t>Kliknutím lze upravit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DA3814D-C85C-4DBC-BC6B-DA41A5D44C3F}" type="datetimeFigureOut">
              <a:rPr lang="cs-CZ" smtClean="0"/>
              <a:t>12.10.2022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1781929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A3814D-C85C-4DBC-BC6B-DA41A5D44C3F}" type="datetimeFigureOut">
              <a:rPr lang="cs-CZ" smtClean="0"/>
              <a:t>12.10.2022</a:t>
            </a:fld>
            <a:endParaRPr lang="cs-CZ"/>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cs-CZ"/>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5F7AFE-305D-46F1-92B5-E4F8E4208F4C}" type="slidenum">
              <a:rPr lang="cs-CZ" smtClean="0"/>
              <a:t>‹#›</a:t>
            </a:fld>
            <a:endParaRPr lang="cs-CZ"/>
          </a:p>
        </p:txBody>
      </p:sp>
    </p:spTree>
    <p:extLst>
      <p:ext uri="{BB962C8B-B14F-4D97-AF65-F5344CB8AC3E}">
        <p14:creationId xmlns:p14="http://schemas.microsoft.com/office/powerpoint/2010/main" val="33909505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9.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8F247-1FAA-B080-28DF-D64DDD22D18E}"/>
              </a:ext>
            </a:extLst>
          </p:cNvPr>
          <p:cNvSpPr>
            <a:spLocks noGrp="1"/>
          </p:cNvSpPr>
          <p:nvPr>
            <p:ph type="ctrTitle"/>
          </p:nvPr>
        </p:nvSpPr>
        <p:spPr>
          <a:xfrm>
            <a:off x="1704513" y="1154097"/>
            <a:ext cx="8607355" cy="3354021"/>
          </a:xfrm>
        </p:spPr>
        <p:txBody>
          <a:bodyPr/>
          <a:lstStyle/>
          <a:p>
            <a:r>
              <a:rPr lang="cs-CZ" sz="6000" dirty="0">
                <a:latin typeface="Times New Roman" panose="02020603050405020304" pitchFamily="18" charset="0"/>
                <a:cs typeface="Times New Roman" panose="02020603050405020304" pitchFamily="18" charset="0"/>
              </a:rPr>
              <a:t>Kouzelná léta života: předškolní </a:t>
            </a:r>
            <a:br>
              <a:rPr lang="cs-CZ" sz="6000" dirty="0">
                <a:latin typeface="Times New Roman" panose="02020603050405020304" pitchFamily="18" charset="0"/>
                <a:cs typeface="Times New Roman" panose="02020603050405020304" pitchFamily="18" charset="0"/>
              </a:rPr>
            </a:br>
            <a:r>
              <a:rPr lang="cs-CZ" sz="6000" dirty="0">
                <a:latin typeface="Times New Roman" panose="02020603050405020304" pitchFamily="18" charset="0"/>
                <a:cs typeface="Times New Roman" panose="02020603050405020304" pitchFamily="18" charset="0"/>
              </a:rPr>
              <a:t>Program Erasmus plus</a:t>
            </a:r>
          </a:p>
        </p:txBody>
      </p:sp>
    </p:spTree>
    <p:extLst>
      <p:ext uri="{BB962C8B-B14F-4D97-AF65-F5344CB8AC3E}">
        <p14:creationId xmlns:p14="http://schemas.microsoft.com/office/powerpoint/2010/main" val="20254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5A58CBEC-7DAB-D09C-91E3-9AAAF22906C4}"/>
              </a:ext>
            </a:extLst>
          </p:cNvPr>
          <p:cNvSpPr>
            <a:spLocks noGrp="1"/>
          </p:cNvSpPr>
          <p:nvPr>
            <p:ph type="body" sz="half" idx="2"/>
          </p:nvPr>
        </p:nvSpPr>
        <p:spPr>
          <a:xfrm>
            <a:off x="1295399" y="1422570"/>
            <a:ext cx="7022978" cy="4525469"/>
          </a:xfrm>
        </p:spPr>
        <p:txBody>
          <a:bodyPr/>
          <a:lstStyle/>
          <a:p>
            <a:pPr algn="l"/>
            <a:r>
              <a:rPr lang="cs-CZ" sz="2000" dirty="0">
                <a:latin typeface="Times New Roman" panose="02020603050405020304" pitchFamily="18" charset="0"/>
                <a:cs typeface="Times New Roman" panose="02020603050405020304" pitchFamily="18" charset="0"/>
              </a:rPr>
              <a:t>Poslední škola, kterou jsme navštívili byla největší a opět soukromá. Škola děti rozvíjela po všech stránkách: od kulinářství, zahradničení, chov slepic až po jazyky – např. výuku arabštiny, němčiny a angličtiny. </a:t>
            </a:r>
          </a:p>
          <a:p>
            <a:pPr algn="l"/>
            <a:r>
              <a:rPr lang="cs-CZ" sz="2000" dirty="0">
                <a:latin typeface="Times New Roman" panose="02020603050405020304" pitchFamily="18" charset="0"/>
                <a:cs typeface="Times New Roman" panose="02020603050405020304" pitchFamily="18" charset="0"/>
              </a:rPr>
              <a:t>Důraz se zde klade na akademický úspěch stejně jako na morální hodnoty.</a:t>
            </a:r>
          </a:p>
          <a:p>
            <a:pPr algn="l"/>
            <a:r>
              <a:rPr lang="cs-CZ" sz="2000" dirty="0">
                <a:latin typeface="Times New Roman" panose="02020603050405020304" pitchFamily="18" charset="0"/>
                <a:cs typeface="Times New Roman" panose="02020603050405020304" pitchFamily="18" charset="0"/>
              </a:rPr>
              <a:t>V sekci mateřské školy bylo 5 tříd s maximálním počtem dětí 16.</a:t>
            </a:r>
          </a:p>
          <a:p>
            <a:pPr algn="l"/>
            <a:r>
              <a:rPr lang="cs-CZ" sz="2000" b="1" dirty="0">
                <a:latin typeface="Times New Roman" panose="02020603050405020304" pitchFamily="18" charset="0"/>
                <a:cs typeface="Times New Roman" panose="02020603050405020304" pitchFamily="18" charset="0"/>
              </a:rPr>
              <a:t>James program </a:t>
            </a:r>
            <a:r>
              <a:rPr lang="cs-CZ" sz="2000" dirty="0">
                <a:latin typeface="Times New Roman" panose="02020603050405020304" pitchFamily="18" charset="0"/>
                <a:cs typeface="Times New Roman" panose="02020603050405020304" pitchFamily="18" charset="0"/>
              </a:rPr>
              <a:t>– příroda je největší učitel, snaží se co nejvíce času trávit na zahradě, vést k ekologii, např. solární panely, pěstování rostlin dětmi apod.</a:t>
            </a:r>
          </a:p>
          <a:p>
            <a:pPr algn="l"/>
            <a:r>
              <a:rPr lang="cs-CZ" sz="2000" dirty="0">
                <a:latin typeface="Times New Roman" panose="02020603050405020304" pitchFamily="18" charset="0"/>
                <a:cs typeface="Times New Roman" panose="02020603050405020304" pitchFamily="18" charset="0"/>
              </a:rPr>
              <a:t>Názvy tříd dle planet.</a:t>
            </a:r>
          </a:p>
          <a:p>
            <a:pPr algn="l"/>
            <a:r>
              <a:rPr lang="cs-CZ" sz="2000" dirty="0">
                <a:latin typeface="Times New Roman" panose="02020603050405020304" pitchFamily="18" charset="0"/>
                <a:cs typeface="Times New Roman" panose="02020603050405020304" pitchFamily="18" charset="0"/>
              </a:rPr>
              <a:t>Velký zájem o studium, budoucí studenty vybírají pohovorem.</a:t>
            </a:r>
          </a:p>
          <a:p>
            <a:endParaRPr lang="cs-CZ" dirty="0"/>
          </a:p>
        </p:txBody>
      </p:sp>
      <p:pic>
        <p:nvPicPr>
          <p:cNvPr id="9" name="Zástupný symbol obrázku 5">
            <a:extLst>
              <a:ext uri="{FF2B5EF4-FFF2-40B4-BE49-F238E27FC236}">
                <a16:creationId xmlns:a16="http://schemas.microsoft.com/office/drawing/2014/main" id="{5C492B70-AA10-C301-1AB9-6E825743510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062" r="40851"/>
          <a:stretch/>
        </p:blipFill>
        <p:spPr>
          <a:xfrm>
            <a:off x="8504808" y="636052"/>
            <a:ext cx="3068347" cy="5585896"/>
          </a:xfrm>
          <a:prstGeom prst="roundRect">
            <a:avLst>
              <a:gd name="adj" fmla="val 0"/>
            </a:avLst>
          </a:prstGeom>
        </p:spPr>
      </p:pic>
      <p:sp>
        <p:nvSpPr>
          <p:cNvPr id="13" name="Nadpis 1">
            <a:extLst>
              <a:ext uri="{FF2B5EF4-FFF2-40B4-BE49-F238E27FC236}">
                <a16:creationId xmlns:a16="http://schemas.microsoft.com/office/drawing/2014/main" id="{B5699377-A89B-7745-3319-061E5063ED14}"/>
              </a:ext>
            </a:extLst>
          </p:cNvPr>
          <p:cNvSpPr txBox="1">
            <a:spLocks noGrp="1"/>
          </p:cNvSpPr>
          <p:nvPr>
            <p:ph type="title"/>
          </p:nvPr>
        </p:nvSpPr>
        <p:spPr>
          <a:xfrm>
            <a:off x="1722268" y="909961"/>
            <a:ext cx="5282213" cy="512609"/>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500" b="1" dirty="0">
                <a:latin typeface="Times New Roman" panose="02020603050405020304" pitchFamily="18" charset="0"/>
                <a:cs typeface="Times New Roman" panose="02020603050405020304" pitchFamily="18" charset="0"/>
              </a:rPr>
              <a:t>	</a:t>
            </a:r>
            <a:r>
              <a:rPr lang="cs-CZ" sz="2500" b="1" i="0" dirty="0" err="1">
                <a:solidFill>
                  <a:schemeClr val="tx1"/>
                </a:solidFill>
                <a:effectLst/>
                <a:latin typeface="Times New Roman" panose="02020603050405020304" pitchFamily="18" charset="0"/>
                <a:cs typeface="Times New Roman" panose="02020603050405020304" pitchFamily="18" charset="0"/>
              </a:rPr>
              <a:t>Çözüm</a:t>
            </a:r>
            <a:r>
              <a:rPr lang="cs-CZ" sz="2500" b="1" dirty="0">
                <a:latin typeface="Times New Roman" panose="02020603050405020304" pitchFamily="18" charset="0"/>
                <a:cs typeface="Times New Roman" panose="02020603050405020304" pitchFamily="18" charset="0"/>
              </a:rPr>
              <a:t>  Koleji</a:t>
            </a:r>
          </a:p>
        </p:txBody>
      </p:sp>
    </p:spTree>
    <p:extLst>
      <p:ext uri="{BB962C8B-B14F-4D97-AF65-F5344CB8AC3E}">
        <p14:creationId xmlns:p14="http://schemas.microsoft.com/office/powerpoint/2010/main" val="246643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C9B58216-CE39-38C1-82CD-8B5D0E7110B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682" r="13682"/>
          <a:stretch>
            <a:fillRect/>
          </a:stretch>
        </p:blipFill>
        <p:spPr>
          <a:xfrm>
            <a:off x="0" y="0"/>
            <a:ext cx="5335474" cy="5494193"/>
          </a:xfrm>
          <a:prstGeom prst="roundRect">
            <a:avLst>
              <a:gd name="adj" fmla="val 0"/>
            </a:avLst>
          </a:prstGeom>
        </p:spPr>
      </p:pic>
      <p:pic>
        <p:nvPicPr>
          <p:cNvPr id="8" name="Obrázek 7">
            <a:extLst>
              <a:ext uri="{FF2B5EF4-FFF2-40B4-BE49-F238E27FC236}">
                <a16:creationId xmlns:a16="http://schemas.microsoft.com/office/drawing/2014/main" id="{AA3B9F16-CB67-293D-BE14-FAF75B313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620" y="0"/>
            <a:ext cx="6794377" cy="5080026"/>
          </a:xfrm>
          <a:prstGeom prst="rect">
            <a:avLst/>
          </a:prstGeom>
        </p:spPr>
      </p:pic>
      <p:pic>
        <p:nvPicPr>
          <p:cNvPr id="10" name="Obrázek 9">
            <a:extLst>
              <a:ext uri="{FF2B5EF4-FFF2-40B4-BE49-F238E27FC236}">
                <a16:creationId xmlns:a16="http://schemas.microsoft.com/office/drawing/2014/main" id="{F728935A-5394-A642-4088-2CA053D90BF0}"/>
              </a:ext>
            </a:extLst>
          </p:cNvPr>
          <p:cNvPicPr>
            <a:picLocks noChangeAspect="1"/>
          </p:cNvPicPr>
          <p:nvPr/>
        </p:nvPicPr>
        <p:blipFill rotWithShape="1">
          <a:blip r:embed="rId4">
            <a:extLst>
              <a:ext uri="{28A0092B-C50C-407E-A947-70E740481C1C}">
                <a14:useLocalDpi xmlns:a14="http://schemas.microsoft.com/office/drawing/2010/main" val="0"/>
              </a:ext>
            </a:extLst>
          </a:blip>
          <a:srcRect t="24849" b="10284"/>
          <a:stretch/>
        </p:blipFill>
        <p:spPr>
          <a:xfrm>
            <a:off x="5382082" y="3769999"/>
            <a:ext cx="6794378" cy="3295271"/>
          </a:xfrm>
          <a:prstGeom prst="rect">
            <a:avLst/>
          </a:prstGeom>
        </p:spPr>
      </p:pic>
      <p:pic>
        <p:nvPicPr>
          <p:cNvPr id="12" name="Obrázek 11">
            <a:extLst>
              <a:ext uri="{FF2B5EF4-FFF2-40B4-BE49-F238E27FC236}">
                <a16:creationId xmlns:a16="http://schemas.microsoft.com/office/drawing/2014/main" id="{88699C70-14E1-1415-2C87-D2DF5DCF78D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51" b="22426"/>
          <a:stretch/>
        </p:blipFill>
        <p:spPr>
          <a:xfrm>
            <a:off x="-46609" y="3923116"/>
            <a:ext cx="5428691" cy="3142154"/>
          </a:xfrm>
          <a:prstGeom prst="rect">
            <a:avLst/>
          </a:prstGeom>
        </p:spPr>
      </p:pic>
    </p:spTree>
    <p:extLst>
      <p:ext uri="{BB962C8B-B14F-4D97-AF65-F5344CB8AC3E}">
        <p14:creationId xmlns:p14="http://schemas.microsoft.com/office/powerpoint/2010/main" val="52317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42C9D6E-740C-C333-6646-6F113F4CB32C}"/>
              </a:ext>
            </a:extLst>
          </p:cNvPr>
          <p:cNvPicPr>
            <a:picLocks noChangeAspect="1"/>
          </p:cNvPicPr>
          <p:nvPr/>
        </p:nvPicPr>
        <p:blipFill rotWithShape="1">
          <a:blip r:embed="rId2">
            <a:extLst>
              <a:ext uri="{28A0092B-C50C-407E-A947-70E740481C1C}">
                <a14:useLocalDpi xmlns:a14="http://schemas.microsoft.com/office/drawing/2010/main" val="0"/>
              </a:ext>
            </a:extLst>
          </a:blip>
          <a:srcRect l="11885" t="1799" r="-1076" b="7549"/>
          <a:stretch/>
        </p:blipFill>
        <p:spPr>
          <a:xfrm>
            <a:off x="-416504" y="-1"/>
            <a:ext cx="5461932" cy="7421733"/>
          </a:xfrm>
          <a:prstGeom prst="rect">
            <a:avLst/>
          </a:prstGeom>
        </p:spPr>
      </p:pic>
      <p:pic>
        <p:nvPicPr>
          <p:cNvPr id="10" name="Obrázek 9">
            <a:extLst>
              <a:ext uri="{FF2B5EF4-FFF2-40B4-BE49-F238E27FC236}">
                <a16:creationId xmlns:a16="http://schemas.microsoft.com/office/drawing/2014/main" id="{6B5948E9-3029-5C5B-23D2-219B6C294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pic>
        <p:nvPicPr>
          <p:cNvPr id="12" name="Obrázek 11">
            <a:extLst>
              <a:ext uri="{FF2B5EF4-FFF2-40B4-BE49-F238E27FC236}">
                <a16:creationId xmlns:a16="http://schemas.microsoft.com/office/drawing/2014/main" id="{65058E5E-A64C-1D87-77B1-F884B2AE2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557" y="3645341"/>
            <a:ext cx="4802818" cy="6420879"/>
          </a:xfrm>
          <a:prstGeom prst="rect">
            <a:avLst/>
          </a:prstGeom>
        </p:spPr>
      </p:pic>
      <p:pic>
        <p:nvPicPr>
          <p:cNvPr id="6" name="Zástupný symbol obrázku 5">
            <a:extLst>
              <a:ext uri="{FF2B5EF4-FFF2-40B4-BE49-F238E27FC236}">
                <a16:creationId xmlns:a16="http://schemas.microsoft.com/office/drawing/2014/main" id="{3B844B8A-E412-9833-EA13-CAA88E2B112A}"/>
              </a:ext>
            </a:extLst>
          </p:cNvPr>
          <p:cNvPicPr>
            <a:picLocks noGrp="1" noChangeAspect="1"/>
          </p:cNvPicPr>
          <p:nvPr>
            <p:ph type="pic" idx="1"/>
          </p:nvPr>
        </p:nvPicPr>
        <p:blipFill rotWithShape="1">
          <a:blip r:embed="rId5" cstate="hqprint">
            <a:extLst>
              <a:ext uri="{28A0092B-C50C-407E-A947-70E740481C1C}">
                <a14:useLocalDpi xmlns:a14="http://schemas.microsoft.com/office/drawing/2010/main" val="0"/>
              </a:ext>
            </a:extLst>
          </a:blip>
          <a:srcRect l="-24" t="1" r="1511" b="-3794"/>
          <a:stretch/>
        </p:blipFill>
        <p:spPr>
          <a:xfrm>
            <a:off x="3531557" y="62144"/>
            <a:ext cx="4802818" cy="3784895"/>
          </a:xfrm>
        </p:spPr>
      </p:pic>
    </p:spTree>
    <p:extLst>
      <p:ext uri="{BB962C8B-B14F-4D97-AF65-F5344CB8AC3E}">
        <p14:creationId xmlns:p14="http://schemas.microsoft.com/office/powerpoint/2010/main" val="94681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37A4088-7303-A737-75D3-540728316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
            <a:ext cx="6075286" cy="4544315"/>
          </a:xfrm>
          <a:prstGeom prst="rect">
            <a:avLst/>
          </a:prstGeom>
        </p:spPr>
      </p:pic>
      <p:pic>
        <p:nvPicPr>
          <p:cNvPr id="8" name="Obrázek 7">
            <a:extLst>
              <a:ext uri="{FF2B5EF4-FFF2-40B4-BE49-F238E27FC236}">
                <a16:creationId xmlns:a16="http://schemas.microsoft.com/office/drawing/2014/main" id="{F352FA28-85E3-22FB-E5A0-DCA850F99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4" y="0"/>
            <a:ext cx="6075286" cy="4544314"/>
          </a:xfrm>
          <a:prstGeom prst="rect">
            <a:avLst/>
          </a:prstGeom>
        </p:spPr>
      </p:pic>
      <p:pic>
        <p:nvPicPr>
          <p:cNvPr id="10" name="Obrázek 9">
            <a:extLst>
              <a:ext uri="{FF2B5EF4-FFF2-40B4-BE49-F238E27FC236}">
                <a16:creationId xmlns:a16="http://schemas.microsoft.com/office/drawing/2014/main" id="{6CADD4CA-12E8-1373-F048-44CDDF9A91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4649" y="3986938"/>
            <a:ext cx="4456637" cy="3333565"/>
          </a:xfrm>
          <a:prstGeom prst="rect">
            <a:avLst/>
          </a:prstGeom>
        </p:spPr>
      </p:pic>
      <p:pic>
        <p:nvPicPr>
          <p:cNvPr id="12" name="Obrázek 11">
            <a:extLst>
              <a:ext uri="{FF2B5EF4-FFF2-40B4-BE49-F238E27FC236}">
                <a16:creationId xmlns:a16="http://schemas.microsoft.com/office/drawing/2014/main" id="{788C02EA-753F-1EC5-96DA-E2DE7A2E1E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714" y="3986938"/>
            <a:ext cx="4456639" cy="3333566"/>
          </a:xfrm>
          <a:prstGeom prst="rect">
            <a:avLst/>
          </a:prstGeom>
        </p:spPr>
      </p:pic>
      <p:pic>
        <p:nvPicPr>
          <p:cNvPr id="14" name="Obrázek 13">
            <a:extLst>
              <a:ext uri="{FF2B5EF4-FFF2-40B4-BE49-F238E27FC236}">
                <a16:creationId xmlns:a16="http://schemas.microsoft.com/office/drawing/2014/main" id="{36FB0367-5ED0-FEF9-BACF-5E1A07667E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11452" y="3986938"/>
            <a:ext cx="4919510" cy="3679794"/>
          </a:xfrm>
          <a:prstGeom prst="rect">
            <a:avLst/>
          </a:prstGeom>
        </p:spPr>
      </p:pic>
    </p:spTree>
    <p:extLst>
      <p:ext uri="{BB962C8B-B14F-4D97-AF65-F5344CB8AC3E}">
        <p14:creationId xmlns:p14="http://schemas.microsoft.com/office/powerpoint/2010/main" val="2916887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23AC436C-817A-36BC-D860-397301DC1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81817" cy="4623999"/>
          </a:xfrm>
          <a:prstGeom prst="rect">
            <a:avLst/>
          </a:prstGeom>
        </p:spPr>
      </p:pic>
      <p:pic>
        <p:nvPicPr>
          <p:cNvPr id="8" name="Obrázek 7">
            <a:extLst>
              <a:ext uri="{FF2B5EF4-FFF2-40B4-BE49-F238E27FC236}">
                <a16:creationId xmlns:a16="http://schemas.microsoft.com/office/drawing/2014/main" id="{997F2EFC-0178-F634-6938-4531F1914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349" y="-124520"/>
            <a:ext cx="5987651" cy="4478762"/>
          </a:xfrm>
          <a:prstGeom prst="rect">
            <a:avLst/>
          </a:prstGeom>
        </p:spPr>
      </p:pic>
      <p:pic>
        <p:nvPicPr>
          <p:cNvPr id="10" name="Obrázek 9">
            <a:extLst>
              <a:ext uri="{FF2B5EF4-FFF2-40B4-BE49-F238E27FC236}">
                <a16:creationId xmlns:a16="http://schemas.microsoft.com/office/drawing/2014/main" id="{AE028E5C-D272-2E3E-7916-E6735036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654" y="3750829"/>
            <a:ext cx="5753814" cy="4303853"/>
          </a:xfrm>
          <a:prstGeom prst="rect">
            <a:avLst/>
          </a:prstGeom>
        </p:spPr>
      </p:pic>
      <p:pic>
        <p:nvPicPr>
          <p:cNvPr id="12" name="Obrázek 11">
            <a:extLst>
              <a:ext uri="{FF2B5EF4-FFF2-40B4-BE49-F238E27FC236}">
                <a16:creationId xmlns:a16="http://schemas.microsoft.com/office/drawing/2014/main" id="{13A91828-FD82-3FC1-1C2F-6BA07A17D79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77616" y="3750829"/>
            <a:ext cx="3038038" cy="4061548"/>
          </a:xfrm>
          <a:prstGeom prst="rect">
            <a:avLst/>
          </a:prstGeom>
        </p:spPr>
      </p:pic>
      <p:pic>
        <p:nvPicPr>
          <p:cNvPr id="14" name="Obrázek 13">
            <a:extLst>
              <a:ext uri="{FF2B5EF4-FFF2-40B4-BE49-F238E27FC236}">
                <a16:creationId xmlns:a16="http://schemas.microsoft.com/office/drawing/2014/main" id="{276531E0-119F-BE02-B273-81E03A57CFB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3750829"/>
            <a:ext cx="3377616" cy="4515530"/>
          </a:xfrm>
          <a:prstGeom prst="rect">
            <a:avLst/>
          </a:prstGeom>
        </p:spPr>
      </p:pic>
    </p:spTree>
    <p:extLst>
      <p:ext uri="{BB962C8B-B14F-4D97-AF65-F5344CB8AC3E}">
        <p14:creationId xmlns:p14="http://schemas.microsoft.com/office/powerpoint/2010/main" val="11996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002615-EA3D-44DE-6981-21EE19EB526E}"/>
              </a:ext>
            </a:extLst>
          </p:cNvPr>
          <p:cNvSpPr>
            <a:spLocks noGrp="1"/>
          </p:cNvSpPr>
          <p:nvPr>
            <p:ph type="title"/>
          </p:nvPr>
        </p:nvSpPr>
        <p:spPr>
          <a:xfrm>
            <a:off x="1304279" y="742436"/>
            <a:ext cx="9064839" cy="1397082"/>
          </a:xfrm>
        </p:spPr>
        <p:txBody>
          <a:bodyPr>
            <a:normAutofit/>
          </a:bodyPr>
          <a:lstStyle/>
          <a:p>
            <a:r>
              <a:rPr lang="cs-CZ" sz="4000" b="1" dirty="0">
                <a:latin typeface="Times New Roman" panose="02020603050405020304" pitchFamily="18" charset="0"/>
                <a:cs typeface="Times New Roman" panose="02020603050405020304" pitchFamily="18" charset="0"/>
              </a:rPr>
              <a:t>Děkuji za pozornost.</a:t>
            </a:r>
          </a:p>
        </p:txBody>
      </p:sp>
      <p:pic>
        <p:nvPicPr>
          <p:cNvPr id="4" name="Obrázek 3">
            <a:extLst>
              <a:ext uri="{FF2B5EF4-FFF2-40B4-BE49-F238E27FC236}">
                <a16:creationId xmlns:a16="http://schemas.microsoft.com/office/drawing/2014/main" id="{DB698C5E-D1CC-92E9-F042-44A67865DD76}"/>
              </a:ext>
            </a:extLst>
          </p:cNvPr>
          <p:cNvPicPr>
            <a:picLocks noChangeAspect="1"/>
          </p:cNvPicPr>
          <p:nvPr/>
        </p:nvPicPr>
        <p:blipFill rotWithShape="1">
          <a:blip r:embed="rId2">
            <a:extLst>
              <a:ext uri="{28A0092B-C50C-407E-A947-70E740481C1C}">
                <a14:useLocalDpi xmlns:a14="http://schemas.microsoft.com/office/drawing/2010/main" val="0"/>
              </a:ext>
            </a:extLst>
          </a:blip>
          <a:srcRect t="34924" b="-1"/>
          <a:stretch/>
        </p:blipFill>
        <p:spPr>
          <a:xfrm>
            <a:off x="3453229" y="2450236"/>
            <a:ext cx="4421264" cy="3836303"/>
          </a:xfrm>
          <a:prstGeom prst="rect">
            <a:avLst/>
          </a:prstGeom>
        </p:spPr>
      </p:pic>
    </p:spTree>
    <p:extLst>
      <p:ext uri="{BB962C8B-B14F-4D97-AF65-F5344CB8AC3E}">
        <p14:creationId xmlns:p14="http://schemas.microsoft.com/office/powerpoint/2010/main" val="174901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altLang="en-US" dirty="0" smtClean="0"/>
              <a:t>Stáž Vídeň</a:t>
            </a:r>
            <a:endParaRPr lang="cs-CZ" altLang="en-US" dirty="0"/>
          </a:p>
        </p:txBody>
      </p:sp>
      <p:sp>
        <p:nvSpPr>
          <p:cNvPr id="3" name="Subtitle 2"/>
          <p:cNvSpPr>
            <a:spLocks noGrp="1"/>
          </p:cNvSpPr>
          <p:nvPr>
            <p:ph type="subTitle" idx="1"/>
          </p:nvPr>
        </p:nvSpPr>
        <p:spPr/>
        <p:txBody>
          <a:bodyPr/>
          <a:lstStyle/>
          <a:p>
            <a:r>
              <a:rPr lang="cs-CZ" altLang="en-US" dirty="0"/>
              <a:t>4.-10.7.2022</a:t>
            </a:r>
          </a:p>
        </p:txBody>
      </p:sp>
    </p:spTree>
    <p:extLst>
      <p:ext uri="{BB962C8B-B14F-4D97-AF65-F5344CB8AC3E}">
        <p14:creationId xmlns:p14="http://schemas.microsoft.com/office/powerpoint/2010/main" val="2500882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altLang="en-US" b="1" dirty="0" smtClean="0">
                <a:ln/>
                <a:solidFill>
                  <a:schemeClr val="tx1"/>
                </a:solidFill>
                <a:effectLst>
                  <a:outerShdw blurRad="38100" dist="19050" dir="2700000" algn="tl" rotWithShape="0">
                    <a:schemeClr val="dk1">
                      <a:alpha val="40000"/>
                    </a:schemeClr>
                  </a:outerShdw>
                </a:effectLst>
              </a:rPr>
              <a:t>Systém školství v Rakousku</a:t>
            </a:r>
            <a:endParaRPr lang="cs-CZ" altLang="en-US" b="1" dirty="0">
              <a:ln/>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p:txBody>
          <a:bodyPr>
            <a:normAutofit fontScale="70000" lnSpcReduction="20000"/>
          </a:bodyPr>
          <a:lstStyle/>
          <a:p>
            <a:r>
              <a:rPr lang="cs-CZ" altLang="en-US" dirty="0"/>
              <a:t>s</a:t>
            </a:r>
            <a:r>
              <a:rPr lang="en-US" dirty="0" err="1"/>
              <a:t>ystém</a:t>
            </a:r>
            <a:r>
              <a:rPr lang="cs-CZ" altLang="en-US" dirty="0"/>
              <a:t> </a:t>
            </a:r>
            <a:r>
              <a:rPr lang="en-US" dirty="0" err="1"/>
              <a:t>mateřských</a:t>
            </a:r>
            <a:r>
              <a:rPr lang="en-US" dirty="0"/>
              <a:t> </a:t>
            </a:r>
            <a:r>
              <a:rPr lang="en-US" dirty="0" err="1"/>
              <a:t>škol</a:t>
            </a:r>
            <a:r>
              <a:rPr lang="en-US" dirty="0"/>
              <a:t> v </a:t>
            </a:r>
            <a:r>
              <a:rPr lang="en-US" dirty="0" err="1"/>
              <a:t>Česku</a:t>
            </a:r>
            <a:r>
              <a:rPr lang="en-US" dirty="0"/>
              <a:t> a </a:t>
            </a:r>
            <a:r>
              <a:rPr lang="en-US" dirty="0" err="1"/>
              <a:t>Rakousku</a:t>
            </a:r>
            <a:r>
              <a:rPr lang="en-US" dirty="0"/>
              <a:t> </a:t>
            </a:r>
            <a:r>
              <a:rPr lang="en-US" dirty="0" err="1"/>
              <a:t>téměř</a:t>
            </a:r>
            <a:r>
              <a:rPr lang="en-US" dirty="0"/>
              <a:t> </a:t>
            </a:r>
            <a:r>
              <a:rPr lang="en-US" dirty="0" err="1"/>
              <a:t>stejný</a:t>
            </a:r>
            <a:endParaRPr lang="en-US" dirty="0"/>
          </a:p>
          <a:p>
            <a:r>
              <a:rPr lang="cs-CZ" altLang="en-US" dirty="0"/>
              <a:t>mateřskou školu navštěvují děti od 3 do 6i let</a:t>
            </a:r>
            <a:endParaRPr lang="en-US" dirty="0"/>
          </a:p>
          <a:p>
            <a:r>
              <a:rPr lang="cs-CZ" altLang="en-US" dirty="0"/>
              <a:t>p</a:t>
            </a:r>
            <a:r>
              <a:rPr lang="en-US" dirty="0" err="1"/>
              <a:t>rvní</a:t>
            </a:r>
            <a:r>
              <a:rPr lang="en-US" dirty="0"/>
              <a:t> </a:t>
            </a:r>
            <a:r>
              <a:rPr lang="en-US" dirty="0" err="1"/>
              <a:t>dva</a:t>
            </a:r>
            <a:r>
              <a:rPr lang="en-US" dirty="0"/>
              <a:t> </a:t>
            </a:r>
            <a:r>
              <a:rPr lang="en-US" dirty="0" err="1"/>
              <a:t>roky</a:t>
            </a:r>
            <a:r>
              <a:rPr lang="en-US" dirty="0"/>
              <a:t> </a:t>
            </a:r>
            <a:r>
              <a:rPr lang="en-US" dirty="0" err="1"/>
              <a:t>jsou</a:t>
            </a:r>
            <a:r>
              <a:rPr lang="en-US" dirty="0"/>
              <a:t> v </a:t>
            </a:r>
            <a:r>
              <a:rPr lang="en-US" dirty="0" err="1"/>
              <a:t>mateřské</a:t>
            </a:r>
            <a:r>
              <a:rPr lang="en-US" dirty="0"/>
              <a:t> </a:t>
            </a:r>
            <a:r>
              <a:rPr lang="en-US" dirty="0" err="1"/>
              <a:t>škole</a:t>
            </a:r>
            <a:r>
              <a:rPr lang="en-US" dirty="0"/>
              <a:t> </a:t>
            </a:r>
            <a:r>
              <a:rPr lang="en-US" dirty="0" err="1"/>
              <a:t>nepovinné</a:t>
            </a:r>
            <a:r>
              <a:rPr lang="en-US" dirty="0"/>
              <a:t> </a:t>
            </a:r>
          </a:p>
          <a:p>
            <a:r>
              <a:rPr lang="en-US" dirty="0" err="1"/>
              <a:t>poslední</a:t>
            </a:r>
            <a:r>
              <a:rPr lang="en-US" dirty="0"/>
              <a:t> </a:t>
            </a:r>
            <a:r>
              <a:rPr lang="en-US" dirty="0" err="1"/>
              <a:t>rok</a:t>
            </a:r>
            <a:r>
              <a:rPr lang="en-US" dirty="0"/>
              <a:t> </a:t>
            </a:r>
            <a:r>
              <a:rPr lang="en-US" dirty="0" err="1"/>
              <a:t>před</a:t>
            </a:r>
            <a:r>
              <a:rPr lang="en-US" dirty="0"/>
              <a:t> </a:t>
            </a:r>
            <a:r>
              <a:rPr lang="en-US" dirty="0" err="1"/>
              <a:t>zahájením</a:t>
            </a:r>
            <a:r>
              <a:rPr lang="en-US" dirty="0"/>
              <a:t> </a:t>
            </a:r>
            <a:r>
              <a:rPr lang="en-US" dirty="0" err="1"/>
              <a:t>povinné</a:t>
            </a:r>
            <a:r>
              <a:rPr lang="en-US" dirty="0"/>
              <a:t> </a:t>
            </a:r>
            <a:r>
              <a:rPr lang="en-US" dirty="0" err="1"/>
              <a:t>školní</a:t>
            </a:r>
            <a:r>
              <a:rPr lang="en-US" dirty="0"/>
              <a:t> </a:t>
            </a:r>
            <a:r>
              <a:rPr lang="en-US" dirty="0" err="1"/>
              <a:t>docházky</a:t>
            </a:r>
            <a:r>
              <a:rPr lang="cs-CZ" altLang="en-US" dirty="0"/>
              <a:t> je</a:t>
            </a:r>
            <a:r>
              <a:rPr lang="en-US" dirty="0"/>
              <a:t> </a:t>
            </a:r>
            <a:r>
              <a:rPr lang="en-US" dirty="0" err="1"/>
              <a:t>povinný</a:t>
            </a:r>
            <a:endParaRPr lang="en-US" dirty="0"/>
          </a:p>
          <a:p>
            <a:r>
              <a:rPr lang="cs-CZ" altLang="en-US" dirty="0"/>
              <a:t>děti musí </a:t>
            </a:r>
            <a:r>
              <a:rPr lang="en-US" dirty="0"/>
              <a:t>v </a:t>
            </a:r>
            <a:r>
              <a:rPr lang="en-US" dirty="0" err="1"/>
              <a:t>mateřské</a:t>
            </a:r>
            <a:r>
              <a:rPr lang="en-US" dirty="0"/>
              <a:t> </a:t>
            </a:r>
            <a:r>
              <a:rPr lang="en-US" dirty="0" err="1"/>
              <a:t>škole</a:t>
            </a:r>
            <a:r>
              <a:rPr lang="en-US" dirty="0"/>
              <a:t> </a:t>
            </a:r>
            <a:r>
              <a:rPr lang="en-US" dirty="0" err="1"/>
              <a:t>strávit</a:t>
            </a:r>
            <a:r>
              <a:rPr lang="cs-CZ" altLang="en-US" dirty="0"/>
              <a:t> </a:t>
            </a:r>
            <a:r>
              <a:rPr lang="en-US" dirty="0" err="1"/>
              <a:t>minimálně</a:t>
            </a:r>
            <a:r>
              <a:rPr lang="en-US" dirty="0"/>
              <a:t> 20 </a:t>
            </a:r>
            <a:r>
              <a:rPr lang="en-US" dirty="0" err="1"/>
              <a:t>hodin</a:t>
            </a:r>
            <a:r>
              <a:rPr lang="en-US" dirty="0"/>
              <a:t> </a:t>
            </a:r>
            <a:r>
              <a:rPr lang="en-US" dirty="0" err="1"/>
              <a:t>týdně</a:t>
            </a:r>
            <a:endParaRPr lang="en-US" dirty="0"/>
          </a:p>
          <a:p>
            <a:r>
              <a:rPr lang="cs-CZ" altLang="en-US" dirty="0"/>
              <a:t>v</a:t>
            </a:r>
            <a:r>
              <a:rPr lang="en-US" dirty="0"/>
              <a:t> 6 </a:t>
            </a:r>
            <a:r>
              <a:rPr lang="en-US" dirty="0" err="1"/>
              <a:t>letech</a:t>
            </a:r>
            <a:r>
              <a:rPr lang="en-US" dirty="0"/>
              <a:t> </a:t>
            </a:r>
            <a:r>
              <a:rPr lang="en-US" dirty="0" err="1"/>
              <a:t>nastupuje</a:t>
            </a:r>
            <a:r>
              <a:rPr lang="en-US" dirty="0"/>
              <a:t> </a:t>
            </a:r>
            <a:r>
              <a:rPr lang="en-US" dirty="0" err="1"/>
              <a:t>dítě</a:t>
            </a:r>
            <a:r>
              <a:rPr lang="en-US" dirty="0"/>
              <a:t> </a:t>
            </a:r>
            <a:r>
              <a:rPr lang="en-US" dirty="0" err="1"/>
              <a:t>na</a:t>
            </a:r>
            <a:r>
              <a:rPr lang="en-US" dirty="0"/>
              <a:t> </a:t>
            </a:r>
            <a:r>
              <a:rPr lang="en-US" dirty="0" err="1"/>
              <a:t>první</a:t>
            </a:r>
            <a:r>
              <a:rPr lang="en-US" dirty="0"/>
              <a:t> </a:t>
            </a:r>
            <a:r>
              <a:rPr lang="en-US" dirty="0" err="1"/>
              <a:t>stupeň</a:t>
            </a:r>
            <a:r>
              <a:rPr lang="en-US" dirty="0"/>
              <a:t> </a:t>
            </a:r>
            <a:r>
              <a:rPr lang="en-US" dirty="0" err="1"/>
              <a:t>základní</a:t>
            </a:r>
            <a:r>
              <a:rPr lang="en-US" dirty="0"/>
              <a:t> </a:t>
            </a:r>
            <a:r>
              <a:rPr lang="en-US" dirty="0" err="1"/>
              <a:t>školy</a:t>
            </a:r>
            <a:r>
              <a:rPr lang="en-US" dirty="0"/>
              <a:t> </a:t>
            </a:r>
          </a:p>
          <a:p>
            <a:r>
              <a:rPr lang="cs-CZ" altLang="en-US" dirty="0"/>
              <a:t>p</a:t>
            </a:r>
            <a:r>
              <a:rPr lang="en-US" dirty="0" err="1"/>
              <a:t>ro</a:t>
            </a:r>
            <a:r>
              <a:rPr lang="en-US" dirty="0"/>
              <a:t> </a:t>
            </a:r>
            <a:r>
              <a:rPr lang="en-US" dirty="0" err="1"/>
              <a:t>děti</a:t>
            </a:r>
            <a:r>
              <a:rPr lang="en-US" dirty="0"/>
              <a:t>, </a:t>
            </a:r>
            <a:r>
              <a:rPr lang="en-US" dirty="0" err="1"/>
              <a:t>které</a:t>
            </a:r>
            <a:r>
              <a:rPr lang="en-US" dirty="0"/>
              <a:t> </a:t>
            </a:r>
            <a:r>
              <a:rPr lang="en-US" dirty="0" err="1"/>
              <a:t>ještě</a:t>
            </a:r>
            <a:r>
              <a:rPr lang="en-US" dirty="0"/>
              <a:t> </a:t>
            </a:r>
            <a:r>
              <a:rPr lang="en-US" dirty="0" err="1"/>
              <a:t>nejsou</a:t>
            </a:r>
            <a:r>
              <a:rPr lang="en-US" dirty="0"/>
              <a:t> </a:t>
            </a:r>
            <a:r>
              <a:rPr lang="en-US" dirty="0" err="1"/>
              <a:t>na</a:t>
            </a:r>
            <a:r>
              <a:rPr lang="en-US" dirty="0"/>
              <a:t> </a:t>
            </a:r>
            <a:r>
              <a:rPr lang="en-US" dirty="0" err="1"/>
              <a:t>školní</a:t>
            </a:r>
            <a:r>
              <a:rPr lang="en-US" dirty="0"/>
              <a:t> </a:t>
            </a:r>
            <a:r>
              <a:rPr lang="en-US" dirty="0" err="1"/>
              <a:t>docházku</a:t>
            </a:r>
            <a:r>
              <a:rPr lang="en-US" dirty="0"/>
              <a:t> </a:t>
            </a:r>
            <a:r>
              <a:rPr lang="cs-CZ" altLang="en-US" dirty="0"/>
              <a:t>zralé a je tedy nutný OŠD</a:t>
            </a:r>
            <a:r>
              <a:rPr lang="en-US" dirty="0"/>
              <a:t>, je </a:t>
            </a:r>
            <a:r>
              <a:rPr lang="en-US" dirty="0" err="1"/>
              <a:t>zaveden</a:t>
            </a:r>
            <a:r>
              <a:rPr lang="en-US" dirty="0"/>
              <a:t> </a:t>
            </a:r>
            <a:r>
              <a:rPr lang="en-US" dirty="0" err="1"/>
              <a:t>přípravný</a:t>
            </a:r>
            <a:r>
              <a:rPr lang="en-US" dirty="0"/>
              <a:t> </a:t>
            </a:r>
            <a:r>
              <a:rPr lang="en-US" dirty="0" err="1"/>
              <a:t>stupeň</a:t>
            </a:r>
            <a:r>
              <a:rPr lang="en-US" dirty="0"/>
              <a:t> </a:t>
            </a:r>
            <a:r>
              <a:rPr lang="en-US" dirty="0" err="1"/>
              <a:t>základní</a:t>
            </a:r>
            <a:r>
              <a:rPr lang="en-US" dirty="0"/>
              <a:t> </a:t>
            </a:r>
            <a:r>
              <a:rPr lang="en-US" dirty="0" err="1"/>
              <a:t>školy</a:t>
            </a:r>
            <a:r>
              <a:rPr lang="cs-CZ" altLang="en-US" dirty="0"/>
              <a:t> - nezůstávají v MŠ</a:t>
            </a:r>
            <a:endParaRPr lang="en-US" dirty="0"/>
          </a:p>
          <a:p>
            <a:r>
              <a:rPr lang="cs-CZ" altLang="en-US" dirty="0"/>
              <a:t>v</a:t>
            </a:r>
            <a:r>
              <a:rPr lang="en-US" dirty="0"/>
              <a:t> </a:t>
            </a:r>
            <a:r>
              <a:rPr lang="en-US" dirty="0" err="1"/>
              <a:t>Rakousku</a:t>
            </a:r>
            <a:r>
              <a:rPr lang="en-US" dirty="0"/>
              <a:t> </a:t>
            </a:r>
            <a:r>
              <a:rPr lang="en-US" dirty="0" err="1"/>
              <a:t>jsou</a:t>
            </a:r>
            <a:r>
              <a:rPr lang="en-US" dirty="0"/>
              <a:t> </a:t>
            </a:r>
            <a:r>
              <a:rPr lang="en-US" dirty="0" err="1"/>
              <a:t>školy</a:t>
            </a:r>
            <a:r>
              <a:rPr lang="en-US" dirty="0"/>
              <a:t> </a:t>
            </a:r>
            <a:r>
              <a:rPr lang="en-US" dirty="0" err="1"/>
              <a:t>zřizovány</a:t>
            </a:r>
            <a:r>
              <a:rPr lang="en-US" dirty="0"/>
              <a:t> </a:t>
            </a:r>
            <a:r>
              <a:rPr lang="en-US" dirty="0" err="1"/>
              <a:t>obcemi</a:t>
            </a:r>
            <a:r>
              <a:rPr lang="en-US" dirty="0"/>
              <a:t>, ale </a:t>
            </a:r>
            <a:r>
              <a:rPr lang="en-US" dirty="0" err="1"/>
              <a:t>i</a:t>
            </a:r>
            <a:r>
              <a:rPr lang="en-US" dirty="0"/>
              <a:t> </a:t>
            </a:r>
            <a:r>
              <a:rPr lang="en-US" dirty="0" err="1"/>
              <a:t>farnostmi</a:t>
            </a:r>
            <a:r>
              <a:rPr lang="en-US" dirty="0"/>
              <a:t>, </a:t>
            </a:r>
            <a:r>
              <a:rPr lang="en-US" dirty="0" err="1"/>
              <a:t>rodinnými</a:t>
            </a:r>
            <a:r>
              <a:rPr lang="en-US" dirty="0"/>
              <a:t> </a:t>
            </a:r>
            <a:r>
              <a:rPr lang="en-US" dirty="0" err="1"/>
              <a:t>organizacemi</a:t>
            </a:r>
            <a:r>
              <a:rPr lang="en-US" dirty="0"/>
              <a:t>, </a:t>
            </a:r>
            <a:r>
              <a:rPr lang="en-US" dirty="0" err="1"/>
              <a:t>neziskovými</a:t>
            </a:r>
            <a:r>
              <a:rPr lang="en-US" dirty="0"/>
              <a:t> </a:t>
            </a:r>
            <a:r>
              <a:rPr lang="en-US" dirty="0" err="1"/>
              <a:t>asociacemi</a:t>
            </a:r>
            <a:r>
              <a:rPr lang="en-US" dirty="0"/>
              <a:t> </a:t>
            </a:r>
            <a:r>
              <a:rPr lang="en-US" dirty="0" err="1"/>
              <a:t>apod</a:t>
            </a:r>
            <a:r>
              <a:rPr lang="en-US" dirty="0"/>
              <a:t>.</a:t>
            </a:r>
          </a:p>
        </p:txBody>
      </p:sp>
    </p:spTree>
    <p:extLst>
      <p:ext uri="{BB962C8B-B14F-4D97-AF65-F5344CB8AC3E}">
        <p14:creationId xmlns:p14="http://schemas.microsoft.com/office/powerpoint/2010/main" val="1660946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cs-CZ" altLang="en-US" sz="3200" b="1">
                <a:ln/>
                <a:solidFill>
                  <a:schemeClr val="tx1"/>
                </a:solidFill>
                <a:effectLst>
                  <a:outerShdw blurRad="38100" dist="19050" dir="2700000" algn="tl" rotWithShape="0">
                    <a:schemeClr val="dk1">
                      <a:alpha val="40000"/>
                    </a:schemeClr>
                  </a:outerShdw>
                </a:effectLst>
              </a:rPr>
              <a:t>Základní a vyšší sekundární školství</a:t>
            </a:r>
          </a:p>
        </p:txBody>
      </p:sp>
      <p:sp>
        <p:nvSpPr>
          <p:cNvPr id="3" name="Content Placeholder 2"/>
          <p:cNvSpPr>
            <a:spLocks noGrp="1"/>
          </p:cNvSpPr>
          <p:nvPr>
            <p:ph idx="1"/>
          </p:nvPr>
        </p:nvSpPr>
        <p:spPr/>
        <p:txBody>
          <a:bodyPr>
            <a:normAutofit fontScale="82500" lnSpcReduction="20000"/>
          </a:bodyPr>
          <a:lstStyle/>
          <a:p>
            <a:r>
              <a:rPr lang="cs-CZ" altLang="en-US"/>
              <a:t>p</a:t>
            </a:r>
            <a:r>
              <a:rPr lang="en-US"/>
              <a:t>rvní stupeň (primární školu) navštěvují děti ve věku 5 až 10 let</a:t>
            </a:r>
          </a:p>
          <a:p>
            <a:r>
              <a:rPr lang="cs-CZ" altLang="en-US"/>
              <a:t>p</a:t>
            </a:r>
            <a:r>
              <a:rPr lang="en-US"/>
              <a:t>o ukončení primární školy</a:t>
            </a:r>
            <a:r>
              <a:rPr lang="cs-CZ" altLang="en-US"/>
              <a:t> </a:t>
            </a:r>
            <a:r>
              <a:rPr lang="en-US"/>
              <a:t>dochází k prvnímu dělení žáků do dvou typů škol. </a:t>
            </a:r>
          </a:p>
          <a:p>
            <a:r>
              <a:rPr lang="cs-CZ" altLang="en-US"/>
              <a:t>p</a:t>
            </a:r>
            <a:r>
              <a:rPr lang="en-US"/>
              <a:t>rvním typem </a:t>
            </a:r>
            <a:r>
              <a:rPr lang="cs-CZ" altLang="en-US"/>
              <a:t>jsou</a:t>
            </a:r>
            <a:r>
              <a:rPr lang="en-US"/>
              <a:t> </a:t>
            </a:r>
            <a:r>
              <a:rPr lang="cs-CZ" altLang="en-US"/>
              <a:t>Nové střední školy</a:t>
            </a:r>
            <a:r>
              <a:rPr lang="en-US"/>
              <a:t> a </a:t>
            </a:r>
            <a:r>
              <a:rPr lang="cs-CZ" altLang="en-US"/>
              <a:t>druhým </a:t>
            </a:r>
            <a:r>
              <a:rPr lang="en-US"/>
              <a:t>Nižší stupeň všeobecně</a:t>
            </a:r>
          </a:p>
          <a:p>
            <a:r>
              <a:rPr lang="en-US"/>
              <a:t>vzdělávací školy</a:t>
            </a:r>
          </a:p>
          <a:p>
            <a:r>
              <a:rPr lang="cs-CZ" altLang="en-US"/>
              <a:t>o</a:t>
            </a:r>
            <a:r>
              <a:rPr lang="en-US"/>
              <a:t>ba  typy škol jsou čtyřleté a určené pro žáky od 10 do 14 let</a:t>
            </a:r>
          </a:p>
          <a:p>
            <a:r>
              <a:rPr lang="cs-CZ" altLang="en-US"/>
              <a:t>v</a:t>
            </a:r>
            <a:r>
              <a:rPr lang="en-US"/>
              <a:t>yšší sekundární školství</a:t>
            </a:r>
            <a:r>
              <a:rPr lang="cs-CZ" altLang="en-US"/>
              <a:t> : n</a:t>
            </a:r>
            <a:r>
              <a:rPr lang="en-US"/>
              <a:t>a této úrovni vzdělávání se překrývá první rok vzdělávání s posledním rokem povinné školní docházky. </a:t>
            </a:r>
          </a:p>
          <a:p>
            <a:r>
              <a:rPr lang="cs-CZ" altLang="en-US"/>
              <a:t>na</a:t>
            </a:r>
            <a:r>
              <a:rPr lang="en-US"/>
              <a:t> této úrovni je </a:t>
            </a:r>
            <a:r>
              <a:rPr lang="cs-CZ" altLang="en-US"/>
              <a:t>k </a:t>
            </a:r>
            <a:r>
              <a:rPr lang="en-US"/>
              <a:t>dispozici, kromě všeobecného vzdělávání, také široké množství odborných škol.</a:t>
            </a:r>
          </a:p>
          <a:p>
            <a:endParaRPr lang="en-US"/>
          </a:p>
          <a:p>
            <a:pPr marL="0" indent="0">
              <a:buNone/>
            </a:pPr>
            <a:endParaRPr lang="en-US"/>
          </a:p>
        </p:txBody>
      </p:sp>
    </p:spTree>
    <p:extLst>
      <p:ext uri="{BB962C8B-B14F-4D97-AF65-F5344CB8AC3E}">
        <p14:creationId xmlns:p14="http://schemas.microsoft.com/office/powerpoint/2010/main" val="101587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279" cy="6860094"/>
          </a:xfrm>
          <a:prstGeom prst="rect">
            <a:avLst/>
          </a:prstGeom>
        </p:spPr>
      </p:pic>
      <p:sp>
        <p:nvSpPr>
          <p:cNvPr id="3" name="Nadpis 2"/>
          <p:cNvSpPr>
            <a:spLocks noGrp="1"/>
          </p:cNvSpPr>
          <p:nvPr>
            <p:ph type="title"/>
          </p:nvPr>
        </p:nvSpPr>
        <p:spPr>
          <a:xfrm>
            <a:off x="1295402" y="656706"/>
            <a:ext cx="9601196" cy="1629294"/>
          </a:xfrm>
        </p:spPr>
        <p:txBody>
          <a:bodyPr>
            <a:noAutofit/>
          </a:bodyPr>
          <a:lstStyle/>
          <a:p>
            <a:pPr algn="ctr"/>
            <a:r>
              <a:rPr lang="cs-CZ" sz="4800" dirty="0" err="1" smtClean="0">
                <a:solidFill>
                  <a:srgbClr val="FFC000"/>
                </a:solidFill>
              </a:rPr>
              <a:t>Kidzplay</a:t>
            </a:r>
            <a:r>
              <a:rPr lang="cs-CZ" sz="6000" dirty="0" smtClean="0">
                <a:solidFill>
                  <a:srgbClr val="FFC000"/>
                </a:solidFill>
              </a:rPr>
              <a:t> </a:t>
            </a:r>
            <a:br>
              <a:rPr lang="cs-CZ" sz="6000" dirty="0" smtClean="0">
                <a:solidFill>
                  <a:srgbClr val="FFC000"/>
                </a:solidFill>
              </a:rPr>
            </a:br>
            <a:r>
              <a:rPr lang="cs-CZ" sz="6000" dirty="0" err="1" smtClean="0">
                <a:solidFill>
                  <a:srgbClr val="FFC000"/>
                </a:solidFill>
              </a:rPr>
              <a:t>Kindergarten</a:t>
            </a:r>
            <a:r>
              <a:rPr lang="cs-CZ" sz="6000" dirty="0">
                <a:solidFill>
                  <a:srgbClr val="FFC000"/>
                </a:solidFill>
              </a:rPr>
              <a:t>, Vídeň</a:t>
            </a:r>
          </a:p>
        </p:txBody>
      </p:sp>
    </p:spTree>
    <p:extLst>
      <p:ext uri="{BB962C8B-B14F-4D97-AF65-F5344CB8AC3E}">
        <p14:creationId xmlns:p14="http://schemas.microsoft.com/office/powerpoint/2010/main" val="2819785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obsah 7">
            <a:extLst>
              <a:ext uri="{FF2B5EF4-FFF2-40B4-BE49-F238E27FC236}">
                <a16:creationId xmlns:a16="http://schemas.microsoft.com/office/drawing/2014/main" id="{B36133C6-291C-C803-1FD7-405D3223C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114" y="621437"/>
            <a:ext cx="3162115" cy="5621540"/>
          </a:xfrm>
          <a:prstGeom prst="rect">
            <a:avLst/>
          </a:prstGeom>
        </p:spPr>
      </p:pic>
      <p:pic>
        <p:nvPicPr>
          <p:cNvPr id="3" name="Zástupný obsah 5">
            <a:extLst>
              <a:ext uri="{FF2B5EF4-FFF2-40B4-BE49-F238E27FC236}">
                <a16:creationId xmlns:a16="http://schemas.microsoft.com/office/drawing/2014/main" id="{A6FC646F-6FB7-DBD2-9708-9BDC2AC96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996" y="621437"/>
            <a:ext cx="3162116" cy="5621542"/>
          </a:xfrm>
          <a:prstGeom prst="rect">
            <a:avLst/>
          </a:prstGeom>
        </p:spPr>
      </p:pic>
    </p:spTree>
    <p:extLst>
      <p:ext uri="{BB962C8B-B14F-4D97-AF65-F5344CB8AC3E}">
        <p14:creationId xmlns:p14="http://schemas.microsoft.com/office/powerpoint/2010/main" val="247354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Základní charakteristika</a:t>
            </a:r>
            <a:endParaRPr lang="cs-CZ" dirty="0"/>
          </a:p>
        </p:txBody>
      </p:sp>
      <p:sp>
        <p:nvSpPr>
          <p:cNvPr id="9" name="Zástupný symbol pro obsah 8"/>
          <p:cNvSpPr>
            <a:spLocks noGrp="1"/>
          </p:cNvSpPr>
          <p:nvPr>
            <p:ph idx="1"/>
          </p:nvPr>
        </p:nvSpPr>
        <p:spPr/>
        <p:txBody>
          <a:bodyPr/>
          <a:lstStyle/>
          <a:p>
            <a:r>
              <a:rPr lang="cs-CZ" dirty="0" smtClean="0"/>
              <a:t>Školka má 3 třídy, homogenní uspořádání</a:t>
            </a:r>
          </a:p>
          <a:p>
            <a:r>
              <a:rPr lang="cs-CZ" dirty="0" smtClean="0"/>
              <a:t>100 % dětí je s odlišným mateřským jazykem</a:t>
            </a:r>
          </a:p>
          <a:p>
            <a:r>
              <a:rPr lang="cs-CZ" dirty="0" smtClean="0"/>
              <a:t>Ve  třídě je vždy učitelka a asistentka</a:t>
            </a:r>
          </a:p>
          <a:p>
            <a:r>
              <a:rPr lang="cs-CZ" dirty="0" smtClean="0"/>
              <a:t>Používají velké množství piktogramů, obrázků, vizualizují činnosti</a:t>
            </a:r>
          </a:p>
          <a:p>
            <a:r>
              <a:rPr lang="cs-CZ" dirty="0" smtClean="0"/>
              <a:t>Každé pondělí je „Den knihy“, pátek „ Den hraní“ – děti si mohou v tyto dny přinést z domu knížku, hračku</a:t>
            </a:r>
          </a:p>
          <a:p>
            <a:endParaRPr lang="cs-CZ" dirty="0"/>
          </a:p>
        </p:txBody>
      </p:sp>
    </p:spTree>
    <p:extLst>
      <p:ext uri="{BB962C8B-B14F-4D97-AF65-F5344CB8AC3E}">
        <p14:creationId xmlns:p14="http://schemas.microsoft.com/office/powerpoint/2010/main" val="4076775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Třída starších dětí 5 – 6 let</a:t>
            </a:r>
            <a:endParaRPr lang="cs-CZ" dirty="0"/>
          </a:p>
        </p:txBody>
      </p:sp>
      <p:pic>
        <p:nvPicPr>
          <p:cNvPr id="5" name="Zástupný symbol pro obsah 4"/>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848377" y="2587164"/>
            <a:ext cx="5121518" cy="2882612"/>
          </a:xfrm>
        </p:spPr>
      </p:pic>
      <p:pic>
        <p:nvPicPr>
          <p:cNvPr id="6" name="Zástupný symbol pro obsah 5"/>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176357" y="2601945"/>
            <a:ext cx="5095254" cy="2867831"/>
          </a:xfrm>
        </p:spPr>
      </p:pic>
    </p:spTree>
    <p:extLst>
      <p:ext uri="{BB962C8B-B14F-4D97-AF65-F5344CB8AC3E}">
        <p14:creationId xmlns:p14="http://schemas.microsoft.com/office/powerpoint/2010/main" val="3631301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Projektové dny v </a:t>
            </a:r>
            <a:r>
              <a:rPr lang="cs-CZ" dirty="0" err="1" smtClean="0"/>
              <a:t>Kidzplay</a:t>
            </a:r>
            <a:endParaRPr lang="cs-CZ" dirty="0"/>
          </a:p>
        </p:txBody>
      </p:sp>
      <p:pic>
        <p:nvPicPr>
          <p:cNvPr id="3" name="Obrázek 2"/>
          <p:cNvPicPr>
            <a:picLocks noChangeAspect="1"/>
          </p:cNvPicPr>
          <p:nvPr/>
        </p:nvPicPr>
        <p:blipFill>
          <a:blip r:embed="rId2"/>
          <a:stretch>
            <a:fillRect/>
          </a:stretch>
        </p:blipFill>
        <p:spPr>
          <a:xfrm>
            <a:off x="2469146" y="2044719"/>
            <a:ext cx="3098731" cy="3873414"/>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621" y="2044719"/>
            <a:ext cx="3807442" cy="3807442"/>
          </a:xfrm>
          <a:prstGeom prst="rect">
            <a:avLst/>
          </a:prstGeom>
        </p:spPr>
      </p:pic>
    </p:spTree>
    <p:extLst>
      <p:ext uri="{BB962C8B-B14F-4D97-AF65-F5344CB8AC3E}">
        <p14:creationId xmlns:p14="http://schemas.microsoft.com/office/powerpoint/2010/main" val="3438147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3578" y="714895"/>
            <a:ext cx="9720604" cy="1119271"/>
          </a:xfrm>
        </p:spPr>
        <p:txBody>
          <a:bodyPr>
            <a:normAutofit/>
          </a:bodyPr>
          <a:lstStyle/>
          <a:p>
            <a:r>
              <a:rPr lang="cs-CZ" sz="3400" dirty="0" smtClean="0"/>
              <a:t>Interaktivní knížka – návrh vytvořila p. učitelka</a:t>
            </a:r>
            <a:endParaRPr lang="cs-CZ" sz="3400" dirty="0"/>
          </a:p>
        </p:txBody>
      </p:sp>
      <p:pic>
        <p:nvPicPr>
          <p:cNvPr id="5" name="Zástupný symbol pro obsah 4"/>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065209" y="2455936"/>
            <a:ext cx="4770441" cy="2685011"/>
          </a:xfrm>
        </p:spPr>
      </p:pic>
      <p:pic>
        <p:nvPicPr>
          <p:cNvPr id="6" name="Zástupný symbol pro obsah 5"/>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101542" y="2493817"/>
            <a:ext cx="4703137" cy="2647130"/>
          </a:xfrm>
        </p:spPr>
      </p:pic>
    </p:spTree>
    <p:extLst>
      <p:ext uri="{BB962C8B-B14F-4D97-AF65-F5344CB8AC3E}">
        <p14:creationId xmlns:p14="http://schemas.microsoft.com/office/powerpoint/2010/main" val="3897860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96290" y="982132"/>
            <a:ext cx="9400307" cy="888231"/>
          </a:xfrm>
        </p:spPr>
        <p:txBody>
          <a:bodyPr/>
          <a:lstStyle/>
          <a:p>
            <a:r>
              <a:rPr lang="cs-CZ" dirty="0"/>
              <a:t>Motto: Ohne </a:t>
            </a:r>
            <a:r>
              <a:rPr lang="cs-CZ" dirty="0" err="1"/>
              <a:t>Bindung</a:t>
            </a:r>
            <a:r>
              <a:rPr lang="cs-CZ" dirty="0"/>
              <a:t> </a:t>
            </a:r>
            <a:r>
              <a:rPr lang="cs-CZ" dirty="0" err="1"/>
              <a:t>keine</a:t>
            </a:r>
            <a:r>
              <a:rPr lang="cs-CZ" dirty="0"/>
              <a:t> </a:t>
            </a:r>
            <a:r>
              <a:rPr lang="cs-CZ" dirty="0" err="1"/>
              <a:t>Bildung</a:t>
            </a:r>
            <a:endParaRPr lang="cs-CZ" dirty="0"/>
          </a:p>
        </p:txBody>
      </p:sp>
      <p:sp>
        <p:nvSpPr>
          <p:cNvPr id="3" name="Zástupný symbol pro obsah 2"/>
          <p:cNvSpPr>
            <a:spLocks noGrp="1"/>
          </p:cNvSpPr>
          <p:nvPr>
            <p:ph sz="half" idx="1"/>
          </p:nvPr>
        </p:nvSpPr>
        <p:spPr>
          <a:xfrm>
            <a:off x="1298448" y="2560320"/>
            <a:ext cx="4288535" cy="3250276"/>
          </a:xfrm>
        </p:spPr>
        <p:txBody>
          <a:bodyPr>
            <a:normAutofit/>
          </a:bodyPr>
          <a:lstStyle/>
          <a:p>
            <a:endParaRPr lang="cs-CZ" dirty="0"/>
          </a:p>
        </p:txBody>
      </p:sp>
      <p:sp>
        <p:nvSpPr>
          <p:cNvPr id="4" name="Zástupný symbol pro obsah 3"/>
          <p:cNvSpPr>
            <a:spLocks noGrp="1"/>
          </p:cNvSpPr>
          <p:nvPr>
            <p:ph sz="half" idx="2"/>
          </p:nvPr>
        </p:nvSpPr>
        <p:spPr>
          <a:xfrm>
            <a:off x="6016752" y="1870363"/>
            <a:ext cx="4615225" cy="5062451"/>
          </a:xfrm>
        </p:spPr>
        <p:txBody>
          <a:bodyPr>
            <a:noAutofit/>
          </a:bodyPr>
          <a:lstStyle/>
          <a:p>
            <a:r>
              <a:rPr lang="cs-CZ" sz="1600" dirty="0" smtClean="0"/>
              <a:t>„ Spolupráce rodiny a školy je pro další vývoj dítěte velmi důležitá…“</a:t>
            </a:r>
          </a:p>
          <a:p>
            <a:r>
              <a:rPr lang="cs-CZ" sz="1600" dirty="0" smtClean="0"/>
              <a:t>Důvěra</a:t>
            </a:r>
          </a:p>
          <a:p>
            <a:r>
              <a:rPr lang="cs-CZ" sz="1600" dirty="0" smtClean="0"/>
              <a:t>Trpělivost</a:t>
            </a:r>
          </a:p>
          <a:p>
            <a:r>
              <a:rPr lang="cs-CZ" sz="1600" dirty="0" smtClean="0"/>
              <a:t>Otevřenost a srozumitelnost</a:t>
            </a:r>
          </a:p>
          <a:p>
            <a:r>
              <a:rPr lang="cs-CZ" sz="1600" dirty="0" smtClean="0"/>
              <a:t>Ochrana</a:t>
            </a:r>
          </a:p>
          <a:p>
            <a:r>
              <a:rPr lang="cs-CZ" sz="1600" dirty="0" smtClean="0"/>
              <a:t>Společně strávený čas</a:t>
            </a:r>
          </a:p>
          <a:p>
            <a:r>
              <a:rPr lang="cs-CZ" sz="1600" dirty="0" smtClean="0"/>
              <a:t>Porozumění</a:t>
            </a:r>
          </a:p>
          <a:p>
            <a:r>
              <a:rPr lang="cs-CZ" sz="1600" dirty="0" smtClean="0"/>
              <a:t>Respekt a hranice</a:t>
            </a:r>
            <a:endParaRPr lang="cs-CZ" sz="1600" dirty="0"/>
          </a:p>
          <a:p>
            <a:pPr marL="0" indent="0" algn="just">
              <a:buNone/>
            </a:pPr>
            <a:r>
              <a:rPr lang="cs-CZ" sz="1600" dirty="0" smtClean="0"/>
              <a:t>Pokud dítě vyrůstá v rodině v prostředí citově vřelém a stálém, je to předpoklad pro další příznivý rozvoj dítěte v mateřské škole.</a:t>
            </a:r>
          </a:p>
          <a:p>
            <a:pPr marL="0" indent="0" algn="just">
              <a:buNone/>
            </a:pPr>
            <a:r>
              <a:rPr lang="cs-CZ" sz="1600" dirty="0" smtClean="0"/>
              <a:t>Dítě si dokáže utvářet vztahy k druhým dětem a k dospělému, umí se prosadit i podřídit, dodržovat pravidla, umí spolupracovat, je ohleduplné, umí vyjádřit své názory a pocity.</a:t>
            </a:r>
          </a:p>
          <a:p>
            <a:pPr marL="0" indent="0" algn="just">
              <a:buNone/>
            </a:pPr>
            <a:endParaRPr lang="cs-CZ" sz="1600" dirty="0"/>
          </a:p>
        </p:txBody>
      </p:sp>
      <p:pic>
        <p:nvPicPr>
          <p:cNvPr id="5" name="Zástupný symbol pro obsah 1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2062907" y="2263869"/>
            <a:ext cx="3364783" cy="3683368"/>
          </a:xfrm>
          <a:prstGeom prst="rect">
            <a:avLst/>
          </a:prstGeom>
        </p:spPr>
      </p:pic>
    </p:spTree>
    <p:extLst>
      <p:ext uri="{BB962C8B-B14F-4D97-AF65-F5344CB8AC3E}">
        <p14:creationId xmlns:p14="http://schemas.microsoft.com/office/powerpoint/2010/main" val="1366892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sz="half" idx="4294967295"/>
          </p:nvPr>
        </p:nvPicPr>
        <p:blipFill>
          <a:blip r:embed="rId2" cstate="hqprint">
            <a:extLst>
              <a:ext uri="{28A0092B-C50C-407E-A947-70E740481C1C}">
                <a14:useLocalDpi xmlns:a14="http://schemas.microsoft.com/office/drawing/2010/main" val="0"/>
              </a:ext>
            </a:extLst>
          </a:blip>
          <a:stretch>
            <a:fillRect/>
          </a:stretch>
        </p:blipFill>
        <p:spPr>
          <a:xfrm>
            <a:off x="6184670" y="3514094"/>
            <a:ext cx="4610238" cy="2594134"/>
          </a:xfrm>
        </p:spPr>
      </p:pic>
      <p:pic>
        <p:nvPicPr>
          <p:cNvPr id="7" name="Obráze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60365" y="584276"/>
            <a:ext cx="4982427" cy="2804327"/>
          </a:xfrm>
          <a:prstGeom prst="rect">
            <a:avLst/>
          </a:prstGeom>
        </p:spPr>
      </p:pic>
      <p:pic>
        <p:nvPicPr>
          <p:cNvPr id="8" name="Obrázek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2570" y="3420822"/>
            <a:ext cx="5114260" cy="2878528"/>
          </a:xfrm>
          <a:prstGeom prst="rect">
            <a:avLst/>
          </a:prstGeom>
        </p:spPr>
      </p:pic>
      <p:pic>
        <p:nvPicPr>
          <p:cNvPr id="10" name="Obrázek 9"/>
          <p:cNvPicPr>
            <a:picLocks noChangeAspect="1"/>
          </p:cNvPicPr>
          <p:nvPr/>
        </p:nvPicPr>
        <p:blipFill>
          <a:blip r:embed="rId5"/>
          <a:stretch>
            <a:fillRect/>
          </a:stretch>
        </p:blipFill>
        <p:spPr>
          <a:xfrm>
            <a:off x="561966" y="584276"/>
            <a:ext cx="5044864" cy="2836546"/>
          </a:xfrm>
          <a:prstGeom prst="rect">
            <a:avLst/>
          </a:prstGeom>
        </p:spPr>
      </p:pic>
    </p:spTree>
    <p:extLst>
      <p:ext uri="{BB962C8B-B14F-4D97-AF65-F5344CB8AC3E}">
        <p14:creationId xmlns:p14="http://schemas.microsoft.com/office/powerpoint/2010/main" val="43466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1144" y="471875"/>
            <a:ext cx="9613861" cy="1080938"/>
          </a:xfrm>
        </p:spPr>
        <p:txBody>
          <a:bodyPr/>
          <a:lstStyle/>
          <a:p>
            <a:r>
              <a:rPr lang="cs-CZ" dirty="0" smtClean="0"/>
              <a:t>a</a:t>
            </a:r>
            <a:endParaRPr lang="cs-CZ" dirty="0"/>
          </a:p>
        </p:txBody>
      </p:sp>
      <p:pic>
        <p:nvPicPr>
          <p:cNvPr id="8" name="Zástupný symbol pro obsah 7"/>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rot="5400000">
            <a:off x="6592834" y="2138506"/>
            <a:ext cx="4422660" cy="2489266"/>
          </a:xfrm>
        </p:spPr>
      </p:pic>
      <p:pic>
        <p:nvPicPr>
          <p:cNvPr id="9" name="Obrázek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0223" y="3054617"/>
            <a:ext cx="5024897" cy="2828231"/>
          </a:xfrm>
          <a:prstGeom prst="rect">
            <a:avLst/>
          </a:prstGeom>
        </p:spPr>
      </p:pic>
      <p:sp>
        <p:nvSpPr>
          <p:cNvPr id="10" name="Zástupný symbol pro obsah 9"/>
          <p:cNvSpPr>
            <a:spLocks noGrp="1"/>
          </p:cNvSpPr>
          <p:nvPr>
            <p:ph sz="half" idx="1"/>
          </p:nvPr>
        </p:nvSpPr>
        <p:spPr/>
        <p:txBody>
          <a:bodyPr/>
          <a:lstStyle/>
          <a:p>
            <a:endParaRPr lang="cs-CZ" dirty="0"/>
          </a:p>
        </p:txBody>
      </p:sp>
      <p:pic>
        <p:nvPicPr>
          <p:cNvPr id="11" name="Zástupný symbol pro obsah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76700" y="701767"/>
            <a:ext cx="5561941" cy="2228159"/>
          </a:xfrm>
          <a:prstGeom prst="rect">
            <a:avLst/>
          </a:prstGeom>
        </p:spPr>
      </p:pic>
    </p:spTree>
    <p:extLst>
      <p:ext uri="{BB962C8B-B14F-4D97-AF65-F5344CB8AC3E}">
        <p14:creationId xmlns:p14="http://schemas.microsoft.com/office/powerpoint/2010/main" val="3424683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142211" y="608288"/>
            <a:ext cx="6677104" cy="5007828"/>
          </a:xfrm>
          <a:prstGeom prst="rect">
            <a:avLst/>
          </a:prstGeom>
        </p:spPr>
      </p:pic>
      <p:sp>
        <p:nvSpPr>
          <p:cNvPr id="25" name="Nadpis 24"/>
          <p:cNvSpPr>
            <a:spLocks noGrp="1"/>
          </p:cNvSpPr>
          <p:nvPr>
            <p:ph type="title"/>
          </p:nvPr>
        </p:nvSpPr>
        <p:spPr/>
        <p:txBody>
          <a:bodyPr/>
          <a:lstStyle/>
          <a:p>
            <a:r>
              <a:rPr lang="cs-CZ" dirty="0" smtClean="0"/>
              <a:t>.</a:t>
            </a:r>
            <a:endParaRPr lang="cs-CZ" dirty="0"/>
          </a:p>
        </p:txBody>
      </p:sp>
      <p:sp>
        <p:nvSpPr>
          <p:cNvPr id="26" name="Zástupný symbol pro obsah 25"/>
          <p:cNvSpPr>
            <a:spLocks noGrp="1"/>
          </p:cNvSpPr>
          <p:nvPr>
            <p:ph idx="1"/>
          </p:nvPr>
        </p:nvSpPr>
        <p:spPr>
          <a:xfrm>
            <a:off x="2044931" y="5616115"/>
            <a:ext cx="8851665" cy="585179"/>
          </a:xfrm>
        </p:spPr>
        <p:txBody>
          <a:bodyPr>
            <a:normAutofit/>
          </a:bodyPr>
          <a:lstStyle/>
          <a:p>
            <a:pPr algn="ctr"/>
            <a:r>
              <a:rPr lang="cs-CZ" dirty="0" smtClean="0"/>
              <a:t>Děkujeme za pozornost.</a:t>
            </a:r>
            <a:endParaRPr lang="cs-CZ" dirty="0"/>
          </a:p>
        </p:txBody>
      </p:sp>
    </p:spTree>
    <p:extLst>
      <p:ext uri="{BB962C8B-B14F-4D97-AF65-F5344CB8AC3E}">
        <p14:creationId xmlns:p14="http://schemas.microsoft.com/office/powerpoint/2010/main" val="72565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474F1-934D-33DD-6C04-2031E1415354}"/>
              </a:ext>
            </a:extLst>
          </p:cNvPr>
          <p:cNvSpPr>
            <a:spLocks noGrp="1"/>
          </p:cNvSpPr>
          <p:nvPr>
            <p:ph type="title"/>
          </p:nvPr>
        </p:nvSpPr>
        <p:spPr>
          <a:xfrm>
            <a:off x="1406742" y="1248462"/>
            <a:ext cx="9378516" cy="1184019"/>
          </a:xfrm>
        </p:spPr>
        <p:txBody>
          <a:bodyPr>
            <a:noAutofit/>
          </a:bodyPr>
          <a:lstStyle/>
          <a:p>
            <a:r>
              <a:rPr lang="cs-CZ" sz="4000" b="1" i="0" dirty="0">
                <a:solidFill>
                  <a:srgbClr val="222222"/>
                </a:solidFill>
                <a:effectLst/>
                <a:latin typeface="Times New Roman" panose="02020603050405020304" pitchFamily="18" charset="0"/>
                <a:cs typeface="Times New Roman" panose="02020603050405020304" pitchFamily="18" charset="0"/>
              </a:rPr>
              <a:t>Vzdělávací systém v Turecku</a:t>
            </a:r>
            <a:br>
              <a:rPr lang="cs-CZ" sz="4000" b="1" i="0" dirty="0">
                <a:solidFill>
                  <a:srgbClr val="222222"/>
                </a:solidFill>
                <a:effectLst/>
                <a:latin typeface="Times New Roman" panose="02020603050405020304" pitchFamily="18" charset="0"/>
                <a:cs typeface="Times New Roman" panose="02020603050405020304" pitchFamily="18" charset="0"/>
              </a:rPr>
            </a:br>
            <a:endParaRPr lang="cs-CZ" sz="4000" dirty="0">
              <a:latin typeface="Times New Roman" panose="02020603050405020304" pitchFamily="18" charset="0"/>
              <a:cs typeface="Times New Roman" panose="02020603050405020304" pitchFamily="18" charset="0"/>
            </a:endParaRPr>
          </a:p>
        </p:txBody>
      </p:sp>
      <p:sp>
        <p:nvSpPr>
          <p:cNvPr id="4" name="TextovéPole 3">
            <a:extLst>
              <a:ext uri="{FF2B5EF4-FFF2-40B4-BE49-F238E27FC236}">
                <a16:creationId xmlns:a16="http://schemas.microsoft.com/office/drawing/2014/main" id="{3A028B24-57BE-D6EE-35C5-C2BC37A9B97F}"/>
              </a:ext>
            </a:extLst>
          </p:cNvPr>
          <p:cNvSpPr txBox="1"/>
          <p:nvPr/>
        </p:nvSpPr>
        <p:spPr>
          <a:xfrm>
            <a:off x="870012" y="2796466"/>
            <a:ext cx="10511161" cy="2554545"/>
          </a:xfrm>
          <a:prstGeom prst="rect">
            <a:avLst/>
          </a:prstGeom>
          <a:noFill/>
        </p:spPr>
        <p:txBody>
          <a:bodyPr wrap="square">
            <a:spAutoFit/>
          </a:bodyPr>
          <a:lstStyle/>
          <a:p>
            <a:pPr algn="l"/>
            <a:r>
              <a:rPr lang="cs-CZ" sz="2000" b="0" i="0" dirty="0">
                <a:solidFill>
                  <a:srgbClr val="222222"/>
                </a:solidFill>
                <a:effectLst/>
                <a:latin typeface="Times New Roman" panose="02020603050405020304" pitchFamily="18" charset="0"/>
                <a:cs typeface="Times New Roman" panose="02020603050405020304" pitchFamily="18" charset="0"/>
              </a:rPr>
              <a:t>Primární (</a:t>
            </a:r>
            <a:r>
              <a:rPr lang="cs-CZ" sz="2000" b="0" i="0" dirty="0" err="1">
                <a:solidFill>
                  <a:srgbClr val="222222"/>
                </a:solidFill>
                <a:effectLst/>
                <a:latin typeface="Times New Roman" panose="02020603050405020304" pitchFamily="18" charset="0"/>
                <a:cs typeface="Times New Roman" panose="02020603050405020304" pitchFamily="18" charset="0"/>
              </a:rPr>
              <a:t>lköretim</a:t>
            </a:r>
            <a:r>
              <a:rPr lang="cs-CZ" sz="2000" b="0" i="0" dirty="0">
                <a:solidFill>
                  <a:srgbClr val="222222"/>
                </a:solidFill>
                <a:effectLst/>
                <a:latin typeface="Times New Roman" panose="02020603050405020304" pitchFamily="18" charset="0"/>
                <a:cs typeface="Times New Roman" panose="02020603050405020304" pitchFamily="18" charset="0"/>
              </a:rPr>
              <a:t>) vzdělání je povinné pro všechny děti ve věku 6/7 až 14/15 let a ve veřejných školách v Turecku je bezplatné. Toto vzdělávání trvá osm let (1. až 8. ročník) a začíná výukou cizích jazyků ve čtvrtém ročníku.</a:t>
            </a:r>
          </a:p>
          <a:p>
            <a:pPr algn="l"/>
            <a:r>
              <a:rPr lang="cs-CZ" sz="2000" b="0" i="0" dirty="0">
                <a:solidFill>
                  <a:srgbClr val="222222"/>
                </a:solidFill>
                <a:effectLst/>
                <a:latin typeface="Times New Roman" panose="02020603050405020304" pitchFamily="18" charset="0"/>
                <a:cs typeface="Times New Roman" panose="02020603050405020304" pitchFamily="18" charset="0"/>
              </a:rPr>
              <a:t>Cizí jazyk, který se ve školách vyučuje, se v jednotlivých školách liší. Nejčastější je angličtina, zatímco některé školy vyučují němčinu, francouzštinu nebo španělštinu. Některé soukromé školy kombinují výuku dvou cizích jazyků.</a:t>
            </a:r>
            <a:endParaRPr lang="cs-CZ" sz="2000" b="1" dirty="0">
              <a:solidFill>
                <a:srgbClr val="222222"/>
              </a:solidFill>
              <a:latin typeface="Times New Roman" panose="02020603050405020304" pitchFamily="18" charset="0"/>
              <a:cs typeface="Times New Roman" panose="02020603050405020304" pitchFamily="18" charset="0"/>
            </a:endParaRPr>
          </a:p>
          <a:p>
            <a:pPr algn="l"/>
            <a:r>
              <a:rPr lang="cs-CZ" sz="2000" b="0" i="0" dirty="0">
                <a:solidFill>
                  <a:srgbClr val="222222"/>
                </a:solidFill>
                <a:effectLst/>
                <a:latin typeface="Times New Roman" panose="02020603050405020304" pitchFamily="18" charset="0"/>
                <a:cs typeface="Times New Roman" panose="02020603050405020304" pitchFamily="18" charset="0"/>
              </a:rPr>
              <a:t>Vzdělávací systém v Turecku sestává ze základního, středního a terciárního vzdělávání na univerzitách nebo podobných institucích. </a:t>
            </a:r>
          </a:p>
        </p:txBody>
      </p:sp>
    </p:spTree>
    <p:extLst>
      <p:ext uri="{BB962C8B-B14F-4D97-AF65-F5344CB8AC3E}">
        <p14:creationId xmlns:p14="http://schemas.microsoft.com/office/powerpoint/2010/main" val="787735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D6544F0-B45A-780E-4095-87B8D3278946}"/>
              </a:ext>
            </a:extLst>
          </p:cNvPr>
          <p:cNvSpPr txBox="1"/>
          <p:nvPr/>
        </p:nvSpPr>
        <p:spPr>
          <a:xfrm>
            <a:off x="923278" y="781234"/>
            <a:ext cx="10401669" cy="5247590"/>
          </a:xfrm>
          <a:prstGeom prst="rect">
            <a:avLst/>
          </a:prstGeom>
          <a:noFill/>
        </p:spPr>
        <p:txBody>
          <a:bodyPr wrap="square">
            <a:spAutoFit/>
          </a:bodyPr>
          <a:lstStyle/>
          <a:p>
            <a:pPr marL="0" indent="0" algn="ctr">
              <a:buNone/>
            </a:pPr>
            <a:r>
              <a:rPr lang="cs-CZ" sz="2500" b="1" i="0" dirty="0">
                <a:solidFill>
                  <a:srgbClr val="222222"/>
                </a:solidFill>
                <a:effectLst/>
                <a:latin typeface="Times New Roman" panose="02020603050405020304" pitchFamily="18" charset="0"/>
                <a:cs typeface="Times New Roman" panose="02020603050405020304" pitchFamily="18" charset="0"/>
              </a:rPr>
              <a:t>Základní vzdělání (6 až 14 let)</a:t>
            </a:r>
          </a:p>
          <a:p>
            <a:pPr algn="l"/>
            <a:r>
              <a:rPr lang="cs-CZ" sz="2000" b="0" i="0" dirty="0">
                <a:solidFill>
                  <a:srgbClr val="222222"/>
                </a:solidFill>
                <a:effectLst/>
                <a:latin typeface="Times New Roman" panose="02020603050405020304" pitchFamily="18" charset="0"/>
                <a:cs typeface="Times New Roman" panose="02020603050405020304" pitchFamily="18" charset="0"/>
              </a:rPr>
              <a:t>Základní vzdělání je nejzákladnější součástí vzdělání v zemi. Samotná ústava Turecké republiky říká, že vzdělání musí být bezplatné a povinné pro všechny občany. Některé ze škol jsou soukromé, ale většinu škol v zemi financuje a provozuje samotný stát. Základní vzdělávání pro děti v Turecku začíná v prvním měsíci září po dosažení věku 6 let. Po úspěšném dokončení základního vzdělávání budou studenti odměněni diplomem o základním vzdělání. </a:t>
            </a:r>
          </a:p>
          <a:p>
            <a:pPr algn="ctr"/>
            <a:endParaRPr lang="cs-CZ" sz="2500" b="1" i="0" dirty="0">
              <a:solidFill>
                <a:srgbClr val="222222"/>
              </a:solidFill>
              <a:effectLst/>
              <a:latin typeface="Times New Roman" panose="02020603050405020304" pitchFamily="18" charset="0"/>
              <a:cs typeface="Times New Roman" panose="02020603050405020304" pitchFamily="18" charset="0"/>
            </a:endParaRPr>
          </a:p>
          <a:p>
            <a:pPr algn="ctr"/>
            <a:r>
              <a:rPr lang="cs-CZ" sz="2500" b="1" i="0" dirty="0">
                <a:solidFill>
                  <a:srgbClr val="222222"/>
                </a:solidFill>
                <a:effectLst/>
                <a:latin typeface="Times New Roman" panose="02020603050405020304" pitchFamily="18" charset="0"/>
                <a:cs typeface="Times New Roman" panose="02020603050405020304" pitchFamily="18" charset="0"/>
              </a:rPr>
              <a:t>Střední vzdělání (14 až 18 let)</a:t>
            </a:r>
          </a:p>
          <a:p>
            <a:pPr algn="l"/>
            <a:r>
              <a:rPr lang="cs-CZ" sz="2000" b="0" i="0" dirty="0">
                <a:solidFill>
                  <a:srgbClr val="222222"/>
                </a:solidFill>
                <a:effectLst/>
                <a:latin typeface="Times New Roman" panose="02020603050405020304" pitchFamily="18" charset="0"/>
                <a:cs typeface="Times New Roman" panose="02020603050405020304" pitchFamily="18" charset="0"/>
              </a:rPr>
              <a:t>Střední vzdělávání v Turecku je také povinné pro všechny studenty v zemi. Děti začínají středoškolské vzdělání po úspěšném dokončení základního vzdělání nebo po získání diplomu pro základní vzdělání. Střední vzdělávání začíná ve věku 14 let a pokračuje po dobu 4 let. Střední vzdělávání zahrnuje všeobecné, technické a odborné studium. Studenti také musí být vyučováni turecký jazyk jako svůj mateřský jazyk, který je povinný pro všechny studenty. Po úspěšném absolvování středoškolského studia obdrží studenti Lise </a:t>
            </a:r>
            <a:r>
              <a:rPr lang="cs-CZ" sz="2000" b="0" i="0" dirty="0" err="1">
                <a:solidFill>
                  <a:srgbClr val="222222"/>
                </a:solidFill>
                <a:effectLst/>
                <a:latin typeface="Times New Roman" panose="02020603050405020304" pitchFamily="18" charset="0"/>
                <a:cs typeface="Times New Roman" panose="02020603050405020304" pitchFamily="18" charset="0"/>
              </a:rPr>
              <a:t>Diplomasi</a:t>
            </a:r>
            <a:r>
              <a:rPr lang="cs-CZ" sz="2000" b="0" i="0" dirty="0">
                <a:solidFill>
                  <a:srgbClr val="222222"/>
                </a:solidFill>
                <a:effectLst/>
                <a:latin typeface="Times New Roman" panose="02020603050405020304" pitchFamily="18" charset="0"/>
                <a:cs typeface="Times New Roman" panose="02020603050405020304" pitchFamily="18" charset="0"/>
              </a:rPr>
              <a:t> (což znamená středoškolský diplom). To také znamená, že se studenti mohou dostavit na zkoušky pro vysoké školy, aby mohli případně jít na univerzitu. </a:t>
            </a:r>
          </a:p>
        </p:txBody>
      </p:sp>
    </p:spTree>
    <p:extLst>
      <p:ext uri="{BB962C8B-B14F-4D97-AF65-F5344CB8AC3E}">
        <p14:creationId xmlns:p14="http://schemas.microsoft.com/office/powerpoint/2010/main" val="422452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33A2A51-E6D2-D0E3-429F-29C34DDA08A9}"/>
              </a:ext>
            </a:extLst>
          </p:cNvPr>
          <p:cNvSpPr txBox="1"/>
          <p:nvPr/>
        </p:nvSpPr>
        <p:spPr>
          <a:xfrm>
            <a:off x="807869" y="798990"/>
            <a:ext cx="10564426" cy="5478423"/>
          </a:xfrm>
          <a:prstGeom prst="rect">
            <a:avLst/>
          </a:prstGeom>
          <a:noFill/>
        </p:spPr>
        <p:txBody>
          <a:bodyPr wrap="square">
            <a:spAutoFit/>
          </a:bodyPr>
          <a:lstStyle/>
          <a:p>
            <a:pPr algn="ctr"/>
            <a:r>
              <a:rPr lang="cs-CZ" sz="2500" b="1" i="0" dirty="0">
                <a:solidFill>
                  <a:srgbClr val="222222"/>
                </a:solidFill>
                <a:effectLst/>
                <a:latin typeface="Times New Roman" panose="02020603050405020304" pitchFamily="18" charset="0"/>
                <a:cs typeface="Times New Roman" panose="02020603050405020304" pitchFamily="18" charset="0"/>
              </a:rPr>
              <a:t>Terciární vzdělávání </a:t>
            </a:r>
          </a:p>
          <a:p>
            <a:pPr algn="l"/>
            <a:r>
              <a:rPr lang="cs-CZ" sz="2000" b="0" i="0" dirty="0">
                <a:solidFill>
                  <a:srgbClr val="222222"/>
                </a:solidFill>
                <a:effectLst/>
                <a:latin typeface="Times New Roman" panose="02020603050405020304" pitchFamily="18" charset="0"/>
                <a:cs typeface="Times New Roman" panose="02020603050405020304" pitchFamily="18" charset="0"/>
              </a:rPr>
              <a:t>Terciární vzdělávání nebo vysokoškolské vzdělávání není v zemi povinné. Turecké univerzity také považovaly za republikánské instituce, kde mohou studenti pokračovat ve vysokoškolském vzdělávání. Tyto univerzity nabízejí různé typy vzdělávacích programů, které mohou trvat dva roky nebo čtyři roky. Turecké univerzity mají ve srovnání se zbytkem světa vysoké standardy. Některé z univerzit se rovněž umisťují na předních místech v regionu.</a:t>
            </a:r>
          </a:p>
          <a:p>
            <a:pPr algn="l"/>
            <a:endParaRPr lang="cs-CZ" sz="2000" b="0" i="0" dirty="0">
              <a:solidFill>
                <a:srgbClr val="222222"/>
              </a:solidFill>
              <a:effectLst/>
              <a:latin typeface="Times New Roman" panose="02020603050405020304" pitchFamily="18" charset="0"/>
              <a:cs typeface="Times New Roman" panose="02020603050405020304" pitchFamily="18" charset="0"/>
            </a:endParaRPr>
          </a:p>
          <a:p>
            <a:pPr algn="ctr"/>
            <a:r>
              <a:rPr lang="cs-CZ" sz="2500" b="1" i="0" dirty="0">
                <a:solidFill>
                  <a:srgbClr val="222222"/>
                </a:solidFill>
                <a:effectLst/>
                <a:latin typeface="Times New Roman" panose="02020603050405020304" pitchFamily="18" charset="0"/>
                <a:cs typeface="Times New Roman" panose="02020603050405020304" pitchFamily="18" charset="0"/>
              </a:rPr>
              <a:t>Předškolní vzdělávání</a:t>
            </a:r>
          </a:p>
          <a:p>
            <a:r>
              <a:rPr lang="cs-CZ" sz="2000" b="0" i="0" dirty="0">
                <a:solidFill>
                  <a:srgbClr val="222222"/>
                </a:solidFill>
                <a:effectLst/>
                <a:latin typeface="Times New Roman" panose="02020603050405020304" pitchFamily="18" charset="0"/>
                <a:cs typeface="Times New Roman" panose="02020603050405020304" pitchFamily="18" charset="0"/>
              </a:rPr>
              <a:t>Předškolní  vzdělávání není povinné</a:t>
            </a:r>
            <a:r>
              <a:rPr lang="cs-CZ" sz="2000" dirty="0">
                <a:solidFill>
                  <a:srgbClr val="222222"/>
                </a:solidFill>
                <a:latin typeface="Times New Roman" panose="02020603050405020304" pitchFamily="18" charset="0"/>
                <a:cs typeface="Times New Roman" panose="02020603050405020304" pitchFamily="18" charset="0"/>
              </a:rPr>
              <a:t>.</a:t>
            </a:r>
            <a:r>
              <a:rPr lang="cs-CZ" sz="2000" b="0" i="0" dirty="0">
                <a:solidFill>
                  <a:srgbClr val="222222"/>
                </a:solidFill>
                <a:effectLst/>
                <a:latin typeface="Times New Roman" panose="02020603050405020304" pitchFamily="18" charset="0"/>
                <a:cs typeface="Times New Roman" panose="02020603050405020304" pitchFamily="18" charset="0"/>
              </a:rPr>
              <a:t> Dělí se na „</a:t>
            </a:r>
            <a:r>
              <a:rPr lang="cs-CZ" sz="2000" dirty="0">
                <a:solidFill>
                  <a:srgbClr val="222222"/>
                </a:solidFill>
                <a:latin typeface="Times New Roman" panose="02020603050405020304" pitchFamily="18" charset="0"/>
                <a:cs typeface="Times New Roman" panose="02020603050405020304" pitchFamily="18" charset="0"/>
              </a:rPr>
              <a:t>jesle</a:t>
            </a:r>
            <a:r>
              <a:rPr lang="cs-CZ" sz="2000" b="0" i="0" dirty="0">
                <a:solidFill>
                  <a:srgbClr val="222222"/>
                </a:solidFill>
                <a:effectLst/>
                <a:latin typeface="Times New Roman" panose="02020603050405020304" pitchFamily="18" charset="0"/>
                <a:cs typeface="Times New Roman" panose="02020603050405020304" pitchFamily="18" charset="0"/>
              </a:rPr>
              <a:t>“ pro děti mladšího věku (od 2,5 – 5,5let) a </a:t>
            </a:r>
            <a:r>
              <a:rPr lang="cs-CZ" sz="2000" dirty="0">
                <a:solidFill>
                  <a:srgbClr val="222222"/>
                </a:solidFill>
                <a:latin typeface="Times New Roman" panose="02020603050405020304" pitchFamily="18" charset="0"/>
                <a:cs typeface="Times New Roman" panose="02020603050405020304" pitchFamily="18" charset="0"/>
              </a:rPr>
              <a:t>„školky“ (</a:t>
            </a:r>
            <a:r>
              <a:rPr lang="cs-CZ" sz="2000" b="0" i="0" dirty="0">
                <a:solidFill>
                  <a:srgbClr val="222222"/>
                </a:solidFill>
                <a:effectLst/>
                <a:latin typeface="Times New Roman" panose="02020603050405020304" pitchFamily="18" charset="0"/>
                <a:cs typeface="Times New Roman" panose="02020603050405020304" pitchFamily="18" charset="0"/>
              </a:rPr>
              <a:t>pro věk  od 4 -5,5 let).</a:t>
            </a:r>
          </a:p>
          <a:p>
            <a:r>
              <a:rPr lang="cs-CZ" sz="2000" b="0" i="0" dirty="0">
                <a:solidFill>
                  <a:srgbClr val="222222"/>
                </a:solidFill>
                <a:effectLst/>
                <a:latin typeface="Times New Roman" panose="02020603050405020304" pitchFamily="18" charset="0"/>
                <a:cs typeface="Times New Roman" panose="02020603050405020304" pitchFamily="18" charset="0"/>
              </a:rPr>
              <a:t>Strategický plán MEB </a:t>
            </a:r>
            <a:r>
              <a:rPr lang="cs-CZ" sz="2000" dirty="0">
                <a:solidFill>
                  <a:srgbClr val="222222"/>
                </a:solidFill>
                <a:latin typeface="Times New Roman" panose="02020603050405020304" pitchFamily="18" charset="0"/>
                <a:cs typeface="Times New Roman" panose="02020603050405020304" pitchFamily="18" charset="0"/>
              </a:rPr>
              <a:t>2015-2019</a:t>
            </a:r>
            <a:r>
              <a:rPr lang="cs-CZ" sz="2000" b="0" i="0" dirty="0">
                <a:solidFill>
                  <a:srgbClr val="222222"/>
                </a:solidFill>
                <a:effectLst/>
                <a:latin typeface="Times New Roman" panose="02020603050405020304" pitchFamily="18" charset="0"/>
                <a:cs typeface="Times New Roman" panose="02020603050405020304" pitchFamily="18" charset="0"/>
              </a:rPr>
              <a:t> </a:t>
            </a:r>
            <a:r>
              <a:rPr lang="cs-CZ" sz="2000" dirty="0">
                <a:solidFill>
                  <a:srgbClr val="222222"/>
                </a:solidFill>
                <a:latin typeface="Times New Roman" panose="02020603050405020304" pitchFamily="18" charset="0"/>
                <a:cs typeface="Times New Roman" panose="02020603050405020304" pitchFamily="18" charset="0"/>
              </a:rPr>
              <a:t>si kladl za </a:t>
            </a:r>
            <a:r>
              <a:rPr lang="cs-CZ" sz="2000" b="0" i="0" dirty="0">
                <a:solidFill>
                  <a:srgbClr val="222222"/>
                </a:solidFill>
                <a:effectLst/>
                <a:latin typeface="Times New Roman" panose="02020603050405020304" pitchFamily="18" charset="0"/>
                <a:cs typeface="Times New Roman" panose="02020603050405020304" pitchFamily="18" charset="0"/>
              </a:rPr>
              <a:t>cíl rozšířit docházku ze 70 % na 92 % u dětí </a:t>
            </a:r>
            <a:r>
              <a:rPr lang="cs-CZ" sz="2000" dirty="0">
                <a:solidFill>
                  <a:srgbClr val="222222"/>
                </a:solidFill>
                <a:latin typeface="Times New Roman" panose="02020603050405020304" pitchFamily="18" charset="0"/>
                <a:cs typeface="Times New Roman" panose="02020603050405020304" pitchFamily="18" charset="0"/>
              </a:rPr>
              <a:t>v kategorii 4 až 5 let.</a:t>
            </a:r>
            <a:endParaRPr lang="cs-CZ" sz="2000" b="0" i="0" dirty="0">
              <a:solidFill>
                <a:srgbClr val="222222"/>
              </a:solidFill>
              <a:effectLst/>
              <a:latin typeface="Times New Roman" panose="02020603050405020304" pitchFamily="18" charset="0"/>
              <a:cs typeface="Times New Roman" panose="02020603050405020304" pitchFamily="18" charset="0"/>
            </a:endParaRPr>
          </a:p>
          <a:p>
            <a:r>
              <a:rPr lang="cs-CZ" sz="2000" dirty="0">
                <a:solidFill>
                  <a:srgbClr val="222222"/>
                </a:solidFill>
                <a:latin typeface="Times New Roman" panose="02020603050405020304" pitchFamily="18" charset="0"/>
                <a:cs typeface="Times New Roman" panose="02020603050405020304" pitchFamily="18" charset="0"/>
              </a:rPr>
              <a:t>V roce 2022 je v Turecku  téměř 3000 mateřských škol a 40 zařízení jeslí, do kterých dochází zhruba 1225000 dětí. </a:t>
            </a:r>
          </a:p>
          <a:p>
            <a:r>
              <a:rPr lang="cs-CZ" sz="2000" dirty="0">
                <a:solidFill>
                  <a:srgbClr val="222222"/>
                </a:solidFill>
                <a:latin typeface="Times New Roman" panose="02020603050405020304" pitchFamily="18" charset="0"/>
                <a:cs typeface="Times New Roman" panose="02020603050405020304" pitchFamily="18" charset="0"/>
              </a:rPr>
              <a:t>dochází 85 % 5tiletých, celkem 1225000, cíl rozšířit docházku i u malých</a:t>
            </a:r>
          </a:p>
          <a:p>
            <a:r>
              <a:rPr lang="cs-CZ" sz="2000" b="0" i="0" dirty="0">
                <a:solidFill>
                  <a:srgbClr val="222222"/>
                </a:solidFill>
                <a:effectLst/>
                <a:latin typeface="Times New Roman" panose="02020603050405020304" pitchFamily="18" charset="0"/>
                <a:cs typeface="Times New Roman" panose="02020603050405020304" pitchFamily="18" charset="0"/>
              </a:rPr>
              <a:t>V letošním roce je docházka okolo 85% u dětí v kategorii 5 let a 76% u dětí ve věku 3-5 let.</a:t>
            </a:r>
            <a:br>
              <a:rPr lang="cs-CZ" sz="2000" b="0" i="0" dirty="0">
                <a:solidFill>
                  <a:srgbClr val="222222"/>
                </a:solidFill>
                <a:effectLst/>
                <a:latin typeface="Times New Roman" panose="02020603050405020304" pitchFamily="18" charset="0"/>
                <a:cs typeface="Times New Roman" panose="02020603050405020304" pitchFamily="18" charset="0"/>
              </a:rPr>
            </a:b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30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415E92-A363-6658-7EFF-48B58C8BA652}"/>
              </a:ext>
            </a:extLst>
          </p:cNvPr>
          <p:cNvSpPr>
            <a:spLocks noGrp="1"/>
          </p:cNvSpPr>
          <p:nvPr>
            <p:ph type="title"/>
          </p:nvPr>
        </p:nvSpPr>
        <p:spPr>
          <a:xfrm>
            <a:off x="1295399" y="807867"/>
            <a:ext cx="5584128" cy="467844"/>
          </a:xfrm>
        </p:spPr>
        <p:txBody>
          <a:bodyPr>
            <a:noAutofit/>
          </a:bodyPr>
          <a:lstStyle/>
          <a:p>
            <a:r>
              <a:rPr lang="cs-CZ" sz="2500" b="1" dirty="0">
                <a:latin typeface="Times New Roman" panose="02020603050405020304" pitchFamily="18" charset="0"/>
                <a:cs typeface="Times New Roman" panose="02020603050405020304" pitchFamily="18" charset="0"/>
              </a:rPr>
              <a:t>ZuZu</a:t>
            </a:r>
            <a:r>
              <a:rPr lang="cs-CZ" sz="2500" dirty="0">
                <a:latin typeface="Times New Roman" panose="02020603050405020304" pitchFamily="18" charset="0"/>
                <a:cs typeface="Times New Roman" panose="02020603050405020304" pitchFamily="18" charset="0"/>
              </a:rPr>
              <a:t> </a:t>
            </a:r>
            <a:r>
              <a:rPr lang="cs-CZ" sz="2500" b="1" dirty="0">
                <a:latin typeface="Times New Roman" panose="02020603050405020304" pitchFamily="18" charset="0"/>
                <a:cs typeface="Times New Roman" panose="02020603050405020304" pitchFamily="18" charset="0"/>
              </a:rPr>
              <a:t>Montessori</a:t>
            </a:r>
          </a:p>
        </p:txBody>
      </p:sp>
      <p:sp>
        <p:nvSpPr>
          <p:cNvPr id="4" name="Zástupný text 3">
            <a:extLst>
              <a:ext uri="{FF2B5EF4-FFF2-40B4-BE49-F238E27FC236}">
                <a16:creationId xmlns:a16="http://schemas.microsoft.com/office/drawing/2014/main" id="{8A0BCC78-7719-1A48-40E5-A9DF5154C233}"/>
              </a:ext>
            </a:extLst>
          </p:cNvPr>
          <p:cNvSpPr>
            <a:spLocks noGrp="1"/>
          </p:cNvSpPr>
          <p:nvPr>
            <p:ph type="body" sz="half" idx="2"/>
          </p:nvPr>
        </p:nvSpPr>
        <p:spPr>
          <a:xfrm>
            <a:off x="905522" y="1349406"/>
            <a:ext cx="6658253" cy="4856596"/>
          </a:xfrm>
        </p:spPr>
        <p:txBody>
          <a:bodyPr>
            <a:noAutofit/>
          </a:bodyPr>
          <a:lstStyle/>
          <a:p>
            <a:pPr algn="l"/>
            <a:r>
              <a:rPr lang="cs-CZ" sz="2000" dirty="0">
                <a:latin typeface="Times New Roman" panose="02020603050405020304" pitchFamily="18" charset="0"/>
                <a:cs typeface="Times New Roman" panose="02020603050405020304" pitchFamily="18" charset="0"/>
              </a:rPr>
              <a:t>Jako první jsme navštívili soukromou mateřskou školu ZuZu Montessori, kde nám bohužel nebylo dovoleno fotit. </a:t>
            </a:r>
          </a:p>
          <a:p>
            <a:pPr algn="l"/>
            <a:r>
              <a:rPr lang="cs-CZ" sz="2000" dirty="0">
                <a:latin typeface="Times New Roman" panose="02020603050405020304" pitchFamily="18" charset="0"/>
                <a:cs typeface="Times New Roman" panose="02020603050405020304" pitchFamily="18" charset="0"/>
              </a:rPr>
              <a:t>Zvláštností zde bylo, že třídy byly vybaveny podle jednotlivých aktivit a děti do nich přecházely (např. matematická </a:t>
            </a:r>
            <a:r>
              <a:rPr lang="cs-CZ" sz="2000" dirty="0" err="1">
                <a:latin typeface="Times New Roman" panose="02020603050405020304" pitchFamily="18" charset="0"/>
                <a:cs typeface="Times New Roman" panose="02020603050405020304" pitchFamily="18" charset="0"/>
              </a:rPr>
              <a:t>pregramotnost</a:t>
            </a:r>
            <a:r>
              <a:rPr lang="cs-CZ" sz="2000" dirty="0">
                <a:latin typeface="Times New Roman" panose="02020603050405020304" pitchFamily="18" charset="0"/>
                <a:cs typeface="Times New Roman" panose="02020603050405020304" pitchFamily="18" charset="0"/>
              </a:rPr>
              <a:t>, hudební výchova atd.) a i učitelky se s dětmi věnovaly pouze svojí aprobaci.</a:t>
            </a:r>
          </a:p>
          <a:p>
            <a:pPr algn="l"/>
            <a:r>
              <a:rPr lang="cs-CZ" sz="2000" dirty="0">
                <a:latin typeface="Times New Roman" panose="02020603050405020304" pitchFamily="18" charset="0"/>
                <a:cs typeface="Times New Roman" panose="02020603050405020304" pitchFamily="18" charset="0"/>
              </a:rPr>
              <a:t>Děti zde byly v menších skupinkách, velmi samostatné a pracovaly velice soustředěně. Zaujalo nás, že při činnosti využívaly vymezený prostor pomocí koberečku a ředitelka měla k dispozici kamerové záznamy mnoha místností.</a:t>
            </a:r>
          </a:p>
          <a:p>
            <a:pPr algn="l"/>
            <a:r>
              <a:rPr lang="cs-CZ" sz="2000" dirty="0">
                <a:latin typeface="Times New Roman" panose="02020603050405020304" pitchFamily="18" charset="0"/>
                <a:cs typeface="Times New Roman" panose="02020603050405020304" pitchFamily="18" charset="0"/>
              </a:rPr>
              <a:t>Provozní doba MŠ byla od 6,30 do 18/19 hod. (podle dětí). Po 16té hodině se o děti starala asistentka – volnočasové aktivity. Učitelé byli v práci 8 hodin denně s přestávkou 1 – 2 hodin.</a:t>
            </a:r>
          </a:p>
          <a:p>
            <a:pPr algn="l"/>
            <a:r>
              <a:rPr lang="cs-CZ" sz="2000" dirty="0">
                <a:latin typeface="Times New Roman" panose="02020603050405020304" pitchFamily="18" charset="0"/>
                <a:cs typeface="Times New Roman" panose="02020603050405020304" pitchFamily="18" charset="0"/>
              </a:rPr>
              <a:t>Třídy zde byly pojmenované podle knih, např. Malý princ.</a:t>
            </a:r>
          </a:p>
          <a:p>
            <a:endParaRPr lang="cs-CZ" sz="2000" dirty="0"/>
          </a:p>
        </p:txBody>
      </p:sp>
      <p:pic>
        <p:nvPicPr>
          <p:cNvPr id="5" name="Zástupný symbol obrázku 5">
            <a:extLst>
              <a:ext uri="{FF2B5EF4-FFF2-40B4-BE49-F238E27FC236}">
                <a16:creationId xmlns:a16="http://schemas.microsoft.com/office/drawing/2014/main" id="{F553BC66-89A8-EBDC-36C1-C0AE1D9C77E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6003" r="26003"/>
          <a:stretch>
            <a:fillRect/>
          </a:stretch>
        </p:blipFill>
        <p:spPr>
          <a:xfrm>
            <a:off x="7963344" y="651998"/>
            <a:ext cx="3563573" cy="5554004"/>
          </a:xfrm>
          <a:prstGeom prst="roundRect">
            <a:avLst>
              <a:gd name="adj" fmla="val 0"/>
            </a:avLst>
          </a:prstGeom>
        </p:spPr>
      </p:pic>
    </p:spTree>
    <p:extLst>
      <p:ext uri="{BB962C8B-B14F-4D97-AF65-F5344CB8AC3E}">
        <p14:creationId xmlns:p14="http://schemas.microsoft.com/office/powerpoint/2010/main" val="4074718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4F8A18D0-E3D0-3F51-31A2-C1D31C9223F8}"/>
              </a:ext>
            </a:extLst>
          </p:cNvPr>
          <p:cNvSpPr>
            <a:spLocks noGrp="1"/>
          </p:cNvSpPr>
          <p:nvPr>
            <p:ph type="body" sz="half" idx="2"/>
          </p:nvPr>
        </p:nvSpPr>
        <p:spPr>
          <a:xfrm>
            <a:off x="1056443" y="1188700"/>
            <a:ext cx="6764784" cy="5007914"/>
          </a:xfrm>
        </p:spPr>
        <p:txBody>
          <a:bodyPr>
            <a:noAutofit/>
          </a:bodyPr>
          <a:lstStyle/>
          <a:p>
            <a:pPr algn="l"/>
            <a:r>
              <a:rPr lang="cs-CZ" sz="2000" dirty="0">
                <a:latin typeface="Times New Roman" panose="02020603050405020304" pitchFamily="18" charset="0"/>
                <a:cs typeface="Times New Roman" panose="02020603050405020304" pitchFamily="18" charset="0"/>
              </a:rPr>
              <a:t>Druhá škola byla taktéž privátní s prvky Montessori, Waldorfské školy a obsahovala všechny stupně vzdělávání (od mateřské po střední), se 20 třídami pro 320 dětí a pracovalo v ní 20 učitelů a 10 asistentů.</a:t>
            </a:r>
          </a:p>
          <a:p>
            <a:pPr algn="l"/>
            <a:r>
              <a:rPr lang="cs-CZ" sz="2000" dirty="0">
                <a:latin typeface="Times New Roman" panose="02020603050405020304" pitchFamily="18" charset="0"/>
                <a:cs typeface="Times New Roman" panose="02020603050405020304" pitchFamily="18" charset="0"/>
              </a:rPr>
              <a:t>Ve třídě je 16 – 18 dětí a dva učitelé, provoz školy je od 7:30 do 15:30, následují volnočasové aktivity až do 19:00.</a:t>
            </a:r>
          </a:p>
          <a:p>
            <a:pPr algn="l"/>
            <a:r>
              <a:rPr lang="cs-CZ" sz="2000" dirty="0">
                <a:latin typeface="Times New Roman" panose="02020603050405020304" pitchFamily="18" charset="0"/>
                <a:cs typeface="Times New Roman" panose="02020603050405020304" pitchFamily="18" charset="0"/>
              </a:rPr>
              <a:t>Na pozici učitele se zde hlásí až 300 zájemců, týden probíhá zkušební doba a pak celý tým rozhoduje, zda je uchazeč přijat. </a:t>
            </a:r>
          </a:p>
          <a:p>
            <a:pPr algn="l"/>
            <a:r>
              <a:rPr lang="cs-CZ" sz="2000" dirty="0">
                <a:latin typeface="Times New Roman" panose="02020603050405020304" pitchFamily="18" charset="0"/>
                <a:cs typeface="Times New Roman" panose="02020603050405020304" pitchFamily="18" charset="0"/>
              </a:rPr>
              <a:t>Třídy se jmenují podle přírody, pohádek. </a:t>
            </a:r>
          </a:p>
          <a:p>
            <a:pPr algn="l"/>
            <a:r>
              <a:rPr lang="cs-CZ" sz="2000" dirty="0">
                <a:latin typeface="Times New Roman" panose="02020603050405020304" pitchFamily="18" charset="0"/>
                <a:cs typeface="Times New Roman" panose="02020603050405020304" pitchFamily="18" charset="0"/>
              </a:rPr>
              <a:t>Škola se v posledních letech zaměřuje na informatiku, robotiku a výuku jazyků: mimo rodnou turečtinu vyučuje od tří let angličtinu, od čtyř ruštinu a od pěti němčinu. </a:t>
            </a:r>
          </a:p>
          <a:p>
            <a:pPr algn="l"/>
            <a:r>
              <a:rPr lang="cs-CZ" sz="2000" dirty="0">
                <a:latin typeface="Times New Roman" panose="02020603050405020304" pitchFamily="18" charset="0"/>
                <a:cs typeface="Times New Roman" panose="02020603050405020304" pitchFamily="18" charset="0"/>
              </a:rPr>
              <a:t>Technické zázemí a vybavení školy bylo na velmi vysoké úrovni. </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22" name="Zástupný symbol obrázku 21">
            <a:extLst>
              <a:ext uri="{FF2B5EF4-FFF2-40B4-BE49-F238E27FC236}">
                <a16:creationId xmlns:a16="http://schemas.microsoft.com/office/drawing/2014/main" id="{DD753A40-F415-EE56-0E45-B637D2DFD39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6003" r="26003" b="10244"/>
          <a:stretch/>
        </p:blipFill>
        <p:spPr>
          <a:xfrm>
            <a:off x="8688896" y="2292785"/>
            <a:ext cx="2846158" cy="3982155"/>
          </a:xfrm>
        </p:spPr>
      </p:pic>
      <p:pic>
        <p:nvPicPr>
          <p:cNvPr id="26" name="Obrázek 25">
            <a:extLst>
              <a:ext uri="{FF2B5EF4-FFF2-40B4-BE49-F238E27FC236}">
                <a16:creationId xmlns:a16="http://schemas.microsoft.com/office/drawing/2014/main" id="{D531F804-1541-ADE3-F5B0-374E73599F3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3366" b="15850"/>
          <a:stretch/>
        </p:blipFill>
        <p:spPr>
          <a:xfrm>
            <a:off x="8034291" y="583060"/>
            <a:ext cx="3580660" cy="2601543"/>
          </a:xfrm>
          <a:prstGeom prst="rect">
            <a:avLst/>
          </a:prstGeom>
        </p:spPr>
      </p:pic>
      <p:sp>
        <p:nvSpPr>
          <p:cNvPr id="27" name="Nadpis 1">
            <a:extLst>
              <a:ext uri="{FF2B5EF4-FFF2-40B4-BE49-F238E27FC236}">
                <a16:creationId xmlns:a16="http://schemas.microsoft.com/office/drawing/2014/main" id="{750A1412-05FA-FD98-3558-67E84E7F3E26}"/>
              </a:ext>
            </a:extLst>
          </p:cNvPr>
          <p:cNvSpPr txBox="1">
            <a:spLocks/>
          </p:cNvSpPr>
          <p:nvPr/>
        </p:nvSpPr>
        <p:spPr>
          <a:xfrm>
            <a:off x="1295399" y="807867"/>
            <a:ext cx="5584128" cy="467844"/>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500" b="1" dirty="0">
                <a:latin typeface="Times New Roman" panose="02020603050405020304" pitchFamily="18" charset="0"/>
                <a:cs typeface="Times New Roman" panose="02020603050405020304" pitchFamily="18" charset="0"/>
              </a:rPr>
              <a:t>	Dünya </a:t>
            </a:r>
            <a:r>
              <a:rPr lang="cs-CZ" sz="2500" b="1" i="0" dirty="0">
                <a:solidFill>
                  <a:schemeClr val="tx1"/>
                </a:solidFill>
                <a:effectLst/>
                <a:latin typeface="Times New Roman" panose="02020603050405020304" pitchFamily="18" charset="0"/>
                <a:cs typeface="Times New Roman" panose="02020603050405020304" pitchFamily="18" charset="0"/>
              </a:rPr>
              <a:t>Ç</a:t>
            </a:r>
            <a:r>
              <a:rPr lang="cs-CZ" sz="2500" b="1" dirty="0">
                <a:latin typeface="Times New Roman" panose="02020603050405020304" pitchFamily="18" charset="0"/>
                <a:cs typeface="Times New Roman" panose="02020603050405020304" pitchFamily="18" charset="0"/>
              </a:rPr>
              <a:t>ocuk Akademisi</a:t>
            </a:r>
          </a:p>
        </p:txBody>
      </p:sp>
    </p:spTree>
    <p:extLst>
      <p:ext uri="{BB962C8B-B14F-4D97-AF65-F5344CB8AC3E}">
        <p14:creationId xmlns:p14="http://schemas.microsoft.com/office/powerpoint/2010/main" val="1888876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9185460-F1A6-4EA6-DB2A-E3996120286A}"/>
              </a:ext>
            </a:extLst>
          </p:cNvPr>
          <p:cNvPicPr>
            <a:picLocks noChangeAspect="1"/>
          </p:cNvPicPr>
          <p:nvPr/>
        </p:nvPicPr>
        <p:blipFill rotWithShape="1">
          <a:blip r:embed="rId2">
            <a:extLst>
              <a:ext uri="{28A0092B-C50C-407E-A947-70E740481C1C}">
                <a14:useLocalDpi xmlns:a14="http://schemas.microsoft.com/office/drawing/2010/main" val="0"/>
              </a:ext>
            </a:extLst>
          </a:blip>
          <a:srcRect r="13060" b="15788"/>
          <a:stretch/>
        </p:blipFill>
        <p:spPr>
          <a:xfrm>
            <a:off x="0" y="-349493"/>
            <a:ext cx="5874379" cy="4256119"/>
          </a:xfrm>
          <a:prstGeom prst="rect">
            <a:avLst/>
          </a:prstGeom>
        </p:spPr>
      </p:pic>
      <p:pic>
        <p:nvPicPr>
          <p:cNvPr id="11" name="Obrázek 10">
            <a:extLst>
              <a:ext uri="{FF2B5EF4-FFF2-40B4-BE49-F238E27FC236}">
                <a16:creationId xmlns:a16="http://schemas.microsoft.com/office/drawing/2014/main" id="{265E72EE-7229-1BAC-D2B3-F858C83B59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46653" y="3906626"/>
            <a:ext cx="4124316" cy="3084990"/>
          </a:xfrm>
          <a:prstGeom prst="rect">
            <a:avLst/>
          </a:prstGeom>
        </p:spPr>
      </p:pic>
      <p:pic>
        <p:nvPicPr>
          <p:cNvPr id="13" name="Obrázek 12">
            <a:extLst>
              <a:ext uri="{FF2B5EF4-FFF2-40B4-BE49-F238E27FC236}">
                <a16:creationId xmlns:a16="http://schemas.microsoft.com/office/drawing/2014/main" id="{A8B99304-0686-3FC3-DBF0-7EA2F0516E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30606" y="3893929"/>
            <a:ext cx="2317071" cy="3097687"/>
          </a:xfrm>
          <a:prstGeom prst="rect">
            <a:avLst/>
          </a:prstGeom>
        </p:spPr>
      </p:pic>
      <p:pic>
        <p:nvPicPr>
          <p:cNvPr id="3" name="Obrázek 2">
            <a:extLst>
              <a:ext uri="{FF2B5EF4-FFF2-40B4-BE49-F238E27FC236}">
                <a16:creationId xmlns:a16="http://schemas.microsoft.com/office/drawing/2014/main" id="{37F27343-4858-45AB-3799-DE303596CB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906626"/>
            <a:ext cx="4930606" cy="3688093"/>
          </a:xfrm>
          <a:prstGeom prst="rect">
            <a:avLst/>
          </a:prstGeom>
        </p:spPr>
      </p:pic>
      <p:pic>
        <p:nvPicPr>
          <p:cNvPr id="7" name="Obrázek 6">
            <a:extLst>
              <a:ext uri="{FF2B5EF4-FFF2-40B4-BE49-F238E27FC236}">
                <a16:creationId xmlns:a16="http://schemas.microsoft.com/office/drawing/2014/main" id="{6AA10981-BC47-4363-7838-529A8E7F135B}"/>
              </a:ext>
            </a:extLst>
          </p:cNvPr>
          <p:cNvPicPr>
            <a:picLocks noChangeAspect="1"/>
          </p:cNvPicPr>
          <p:nvPr/>
        </p:nvPicPr>
        <p:blipFill rotWithShape="1">
          <a:blip r:embed="rId6">
            <a:extLst>
              <a:ext uri="{28A0092B-C50C-407E-A947-70E740481C1C}">
                <a14:useLocalDpi xmlns:a14="http://schemas.microsoft.com/office/drawing/2010/main" val="0"/>
              </a:ext>
            </a:extLst>
          </a:blip>
          <a:srcRect t="5208" b="11853"/>
          <a:stretch/>
        </p:blipFill>
        <p:spPr>
          <a:xfrm>
            <a:off x="5845629" y="-349493"/>
            <a:ext cx="6860510" cy="4256119"/>
          </a:xfrm>
          <a:prstGeom prst="rect">
            <a:avLst/>
          </a:prstGeom>
        </p:spPr>
      </p:pic>
      <p:pic>
        <p:nvPicPr>
          <p:cNvPr id="9" name="Obrázek 8">
            <a:extLst>
              <a:ext uri="{FF2B5EF4-FFF2-40B4-BE49-F238E27FC236}">
                <a16:creationId xmlns:a16="http://schemas.microsoft.com/office/drawing/2014/main" id="{B100EFFD-8DC1-15CF-F4CF-E55EC0BAB9C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24" t="25108" r="424"/>
          <a:stretch/>
        </p:blipFill>
        <p:spPr>
          <a:xfrm>
            <a:off x="10389068" y="3906626"/>
            <a:ext cx="2317071" cy="3084990"/>
          </a:xfrm>
          <a:prstGeom prst="rect">
            <a:avLst/>
          </a:prstGeom>
        </p:spPr>
      </p:pic>
    </p:spTree>
    <p:extLst>
      <p:ext uri="{BB962C8B-B14F-4D97-AF65-F5344CB8AC3E}">
        <p14:creationId xmlns:p14="http://schemas.microsoft.com/office/powerpoint/2010/main" val="246887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83E9B86-DE32-51DF-A6DF-C16661EB8E06}"/>
              </a:ext>
            </a:extLst>
          </p:cNvPr>
          <p:cNvPicPr>
            <a:picLocks noChangeAspect="1"/>
          </p:cNvPicPr>
          <p:nvPr/>
        </p:nvPicPr>
        <p:blipFill rotWithShape="1">
          <a:blip r:embed="rId2">
            <a:extLst>
              <a:ext uri="{28A0092B-C50C-407E-A947-70E740481C1C}">
                <a14:useLocalDpi xmlns:a14="http://schemas.microsoft.com/office/drawing/2010/main" val="0"/>
              </a:ext>
            </a:extLst>
          </a:blip>
          <a:srcRect l="-2109" t="18271" r="2109" b="796"/>
          <a:stretch/>
        </p:blipFill>
        <p:spPr>
          <a:xfrm>
            <a:off x="-71021" y="3757052"/>
            <a:ext cx="3222409" cy="3480204"/>
          </a:xfrm>
          <a:prstGeom prst="rect">
            <a:avLst/>
          </a:prstGeom>
        </p:spPr>
      </p:pic>
      <p:pic>
        <p:nvPicPr>
          <p:cNvPr id="10" name="Obrázek 9">
            <a:extLst>
              <a:ext uri="{FF2B5EF4-FFF2-40B4-BE49-F238E27FC236}">
                <a16:creationId xmlns:a16="http://schemas.microsoft.com/office/drawing/2014/main" id="{BCDEEBC9-472D-0A19-D576-A068FDC875B9}"/>
              </a:ext>
            </a:extLst>
          </p:cNvPr>
          <p:cNvPicPr>
            <a:picLocks noChangeAspect="1"/>
          </p:cNvPicPr>
          <p:nvPr/>
        </p:nvPicPr>
        <p:blipFill rotWithShape="1">
          <a:blip r:embed="rId3">
            <a:extLst>
              <a:ext uri="{28A0092B-C50C-407E-A947-70E740481C1C}">
                <a14:useLocalDpi xmlns:a14="http://schemas.microsoft.com/office/drawing/2010/main" val="0"/>
              </a:ext>
            </a:extLst>
          </a:blip>
          <a:srcRect t="43317" r="9556" b="12811"/>
          <a:stretch/>
        </p:blipFill>
        <p:spPr>
          <a:xfrm>
            <a:off x="3156035" y="4218663"/>
            <a:ext cx="4536581" cy="2934089"/>
          </a:xfrm>
          <a:prstGeom prst="rect">
            <a:avLst/>
          </a:prstGeom>
        </p:spPr>
      </p:pic>
      <p:pic>
        <p:nvPicPr>
          <p:cNvPr id="6" name="Zástupný symbol obrázku 5">
            <a:extLst>
              <a:ext uri="{FF2B5EF4-FFF2-40B4-BE49-F238E27FC236}">
                <a16:creationId xmlns:a16="http://schemas.microsoft.com/office/drawing/2014/main" id="{3169D871-B018-9690-7C1C-4E6898A58DA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7225" r="7225"/>
          <a:stretch>
            <a:fillRect/>
          </a:stretch>
        </p:blipFill>
        <p:spPr>
          <a:xfrm>
            <a:off x="7692616" y="59522"/>
            <a:ext cx="4550390" cy="7093230"/>
          </a:xfrm>
          <a:prstGeom prst="roundRect">
            <a:avLst>
              <a:gd name="adj" fmla="val 0"/>
            </a:avLst>
          </a:prstGeom>
        </p:spPr>
      </p:pic>
      <p:pic>
        <p:nvPicPr>
          <p:cNvPr id="8" name="Obrázek 7">
            <a:extLst>
              <a:ext uri="{FF2B5EF4-FFF2-40B4-BE49-F238E27FC236}">
                <a16:creationId xmlns:a16="http://schemas.microsoft.com/office/drawing/2014/main" id="{0DB4162A-0961-1187-2C3B-BAC363185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776837" cy="4374472"/>
          </a:xfrm>
          <a:prstGeom prst="rect">
            <a:avLst/>
          </a:prstGeom>
        </p:spPr>
      </p:pic>
    </p:spTree>
    <p:extLst>
      <p:ext uri="{BB962C8B-B14F-4D97-AF65-F5344CB8AC3E}">
        <p14:creationId xmlns:p14="http://schemas.microsoft.com/office/powerpoint/2010/main" val="32485884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a">
  <a:themeElements>
    <a:clrScheme name="Organika">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a">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a">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460</TotalTime>
  <Words>1305</Words>
  <Application>Microsoft Office PowerPoint</Application>
  <PresentationFormat>Širokoúhlá obrazovka</PresentationFormat>
  <Paragraphs>83</Paragraphs>
  <Slides>27</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27</vt:i4>
      </vt:variant>
    </vt:vector>
  </HeadingPairs>
  <TitlesOfParts>
    <vt:vector size="31" baseType="lpstr">
      <vt:lpstr>Arial</vt:lpstr>
      <vt:lpstr>Garamond</vt:lpstr>
      <vt:lpstr>Times New Roman</vt:lpstr>
      <vt:lpstr>Organika</vt:lpstr>
      <vt:lpstr>Kouzelná léta života: předškolní  Program Erasmus plus</vt:lpstr>
      <vt:lpstr>Prezentace aplikace PowerPoint</vt:lpstr>
      <vt:lpstr>Vzdělávací systém v Turecku </vt:lpstr>
      <vt:lpstr>Prezentace aplikace PowerPoint</vt:lpstr>
      <vt:lpstr>Prezentace aplikace PowerPoint</vt:lpstr>
      <vt:lpstr>ZuZu Montessori</vt:lpstr>
      <vt:lpstr>Prezentace aplikace PowerPoint</vt:lpstr>
      <vt:lpstr>Prezentace aplikace PowerPoint</vt:lpstr>
      <vt:lpstr>Prezentace aplikace PowerPoint</vt:lpstr>
      <vt:lpstr> Çözüm  Koleji</vt:lpstr>
      <vt:lpstr>Prezentace aplikace PowerPoint</vt:lpstr>
      <vt:lpstr>Prezentace aplikace PowerPoint</vt:lpstr>
      <vt:lpstr>Prezentace aplikace PowerPoint</vt:lpstr>
      <vt:lpstr>Prezentace aplikace PowerPoint</vt:lpstr>
      <vt:lpstr>Děkuji za pozornost.</vt:lpstr>
      <vt:lpstr>Stáž Vídeň</vt:lpstr>
      <vt:lpstr>Systém školství v Rakousku</vt:lpstr>
      <vt:lpstr>Základní a vyšší sekundární školství</vt:lpstr>
      <vt:lpstr>Kidzplay  Kindergarten, Vídeň</vt:lpstr>
      <vt:lpstr>Základní charakteristika</vt:lpstr>
      <vt:lpstr>Třída starších dětí 5 – 6 let</vt:lpstr>
      <vt:lpstr>Projektové dny v Kidzplay</vt:lpstr>
      <vt:lpstr>Interaktivní knížka – návrh vytvořila p. učitelka</vt:lpstr>
      <vt:lpstr>Motto: Ohne Bindung keine Bildung</vt:lpstr>
      <vt:lpstr>Prezentace aplikace PowerPoint</vt:lpstr>
      <vt:lpstr>a</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Kouzelná léta života: předškolní Program Erasmus plus</dc:title>
  <dc:creator>Sborovna</dc:creator>
  <cp:lastModifiedBy>Uživatel systému Windows</cp:lastModifiedBy>
  <cp:revision>23</cp:revision>
  <dcterms:created xsi:type="dcterms:W3CDTF">2022-10-06T11:35:18Z</dcterms:created>
  <dcterms:modified xsi:type="dcterms:W3CDTF">2022-10-12T10:16:28Z</dcterms:modified>
</cp:coreProperties>
</file>