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4" r:id="rId7"/>
    <p:sldId id="265" r:id="rId8"/>
    <p:sldId id="266" r:id="rId9"/>
    <p:sldId id="261" r:id="rId1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1BF03ADE-FF57-4D43-9F84-1279D4ACB36F}" type="datetimeFigureOut">
              <a:rPr lang="cs-CZ" smtClean="0"/>
              <a:t>13.07.2023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346066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BF03ADE-FF57-4D43-9F84-1279D4ACB36F}" type="datetimeFigureOut">
              <a:rPr lang="cs-CZ" smtClean="0"/>
              <a:t>13.07.2023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186591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BF03ADE-FF57-4D43-9F84-1279D4ACB36F}" type="datetimeFigureOut">
              <a:rPr lang="cs-CZ" smtClean="0"/>
              <a:t>13.07.2023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303836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BF03ADE-FF57-4D43-9F84-1279D4ACB36F}" type="datetimeFigureOut">
              <a:rPr lang="cs-CZ" smtClean="0"/>
              <a:t>13.07.2023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3035901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1BF03ADE-FF57-4D43-9F84-1279D4ACB36F}" type="datetimeFigureOut">
              <a:rPr lang="cs-CZ" smtClean="0"/>
              <a:t>13.07.2023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239771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BF03ADE-FF57-4D43-9F84-1279D4ACB36F}" type="datetimeFigureOut">
              <a:rPr lang="cs-CZ" smtClean="0"/>
              <a:t>13.07.2023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413652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BF03ADE-FF57-4D43-9F84-1279D4ACB36F}" type="datetimeFigureOut">
              <a:rPr lang="cs-CZ" smtClean="0"/>
              <a:t>13.07.2023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4017111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BF03ADE-FF57-4D43-9F84-1279D4ACB36F}" type="datetimeFigureOut">
              <a:rPr lang="cs-CZ" smtClean="0"/>
              <a:t>13.07.2023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165153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BF03ADE-FF57-4D43-9F84-1279D4ACB36F}" type="datetimeFigureOut">
              <a:rPr lang="cs-CZ" smtClean="0"/>
              <a:t>13.07.2023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406127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BF03ADE-FF57-4D43-9F84-1279D4ACB36F}" type="datetimeFigureOut">
              <a:rPr lang="cs-CZ" smtClean="0"/>
              <a:t>13.07.2023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56670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BF03ADE-FF57-4D43-9F84-1279D4ACB36F}" type="datetimeFigureOut">
              <a:rPr lang="cs-CZ" smtClean="0"/>
              <a:t>13.07.2023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405E32-DB6D-4CAA-84D9-80485A73F6E8}" type="slidenum">
              <a:rPr lang="cs-CZ" smtClean="0"/>
              <a:t>‹#›</a:t>
            </a:fld>
            <a:endParaRPr lang="cs-CZ"/>
          </a:p>
        </p:txBody>
      </p:sp>
    </p:spTree>
    <p:extLst>
      <p:ext uri="{BB962C8B-B14F-4D97-AF65-F5344CB8AC3E}">
        <p14:creationId xmlns:p14="http://schemas.microsoft.com/office/powerpoint/2010/main" val="1310817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03ADE-FF57-4D43-9F84-1279D4ACB36F}" type="datetimeFigureOut">
              <a:rPr lang="cs-CZ" smtClean="0"/>
              <a:t>13.07.2023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05E32-DB6D-4CAA-84D9-80485A73F6E8}" type="slidenum">
              <a:rPr lang="cs-CZ" smtClean="0"/>
              <a:t>‹#›</a:t>
            </a:fld>
            <a:endParaRPr lang="cs-CZ"/>
          </a:p>
        </p:txBody>
      </p:sp>
    </p:spTree>
    <p:extLst>
      <p:ext uri="{BB962C8B-B14F-4D97-AF65-F5344CB8AC3E}">
        <p14:creationId xmlns:p14="http://schemas.microsoft.com/office/powerpoint/2010/main" val="2410421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saeborg.is/"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8408"/>
            <a:ext cx="9144000" cy="2918297"/>
          </a:xfrm>
        </p:spPr>
        <p:txBody>
          <a:bodyPr>
            <a:normAutofit fontScale="90000"/>
          </a:bodyPr>
          <a:lstStyle/>
          <a:p>
            <a:r>
              <a:rPr lang="cs-CZ" b="1" dirty="0" smtClean="0"/>
              <a:t/>
            </a:r>
            <a:br>
              <a:rPr lang="cs-CZ" b="1" dirty="0" smtClean="0"/>
            </a:br>
            <a:r>
              <a:rPr lang="cs-CZ" b="1" dirty="0"/>
              <a:t/>
            </a:r>
            <a:br>
              <a:rPr lang="cs-CZ" b="1" dirty="0"/>
            </a:br>
            <a:r>
              <a:rPr lang="cs-CZ" b="1" dirty="0" smtClean="0"/>
              <a:t/>
            </a:r>
            <a:br>
              <a:rPr lang="cs-CZ" b="1" dirty="0" smtClean="0"/>
            </a:br>
            <a:r>
              <a:rPr lang="cs-CZ" b="1" dirty="0" smtClean="0"/>
              <a:t>Stáž Island</a:t>
            </a:r>
            <a:r>
              <a:rPr lang="cs-CZ" dirty="0" smtClean="0"/>
              <a:t/>
            </a:r>
            <a:br>
              <a:rPr lang="cs-CZ" dirty="0" smtClean="0"/>
            </a:br>
            <a:r>
              <a:rPr lang="cs-CZ" dirty="0" smtClean="0"/>
              <a:t>Škola </a:t>
            </a:r>
            <a:r>
              <a:rPr lang="cs-CZ" i="1" dirty="0" err="1" smtClean="0"/>
              <a:t>Leikskólinn</a:t>
            </a:r>
            <a:r>
              <a:rPr lang="cs-CZ" i="1" dirty="0" smtClean="0"/>
              <a:t> </a:t>
            </a:r>
            <a:r>
              <a:rPr lang="cs-CZ" i="1" dirty="0" err="1" smtClean="0"/>
              <a:t>Seaborg</a:t>
            </a:r>
            <a:r>
              <a:rPr lang="cs-CZ" i="1" dirty="0" smtClean="0"/>
              <a:t/>
            </a:r>
            <a:br>
              <a:rPr lang="cs-CZ" i="1" dirty="0" smtClean="0"/>
            </a:br>
            <a:r>
              <a:rPr lang="cs-CZ" dirty="0" smtClean="0"/>
              <a:t>a </a:t>
            </a:r>
            <a:r>
              <a:rPr lang="cs-CZ" i="1" dirty="0" smtClean="0"/>
              <a:t/>
            </a:r>
            <a:br>
              <a:rPr lang="cs-CZ" i="1" dirty="0" smtClean="0"/>
            </a:br>
            <a:r>
              <a:rPr lang="cs-CZ" dirty="0"/>
              <a:t>Škola - </a:t>
            </a:r>
            <a:r>
              <a:rPr lang="cs-CZ" i="1" dirty="0" err="1"/>
              <a:t>Leikskólinn</a:t>
            </a:r>
            <a:r>
              <a:rPr lang="cs-CZ" i="1" dirty="0"/>
              <a:t> </a:t>
            </a:r>
            <a:r>
              <a:rPr lang="cs-CZ" i="1" dirty="0" err="1"/>
              <a:t>Hnodraholt</a:t>
            </a:r>
            <a:endParaRPr lang="cs-CZ" i="1" dirty="0"/>
          </a:p>
        </p:txBody>
      </p:sp>
      <p:sp>
        <p:nvSpPr>
          <p:cNvPr id="3" name="Podnadpis 2"/>
          <p:cNvSpPr>
            <a:spLocks noGrp="1"/>
          </p:cNvSpPr>
          <p:nvPr>
            <p:ph type="subTitle" idx="1"/>
          </p:nvPr>
        </p:nvSpPr>
        <p:spPr>
          <a:xfrm>
            <a:off x="1524000" y="3803072"/>
            <a:ext cx="9144000" cy="1246909"/>
          </a:xfrm>
        </p:spPr>
        <p:txBody>
          <a:bodyPr>
            <a:normAutofit fontScale="25000" lnSpcReduction="20000"/>
          </a:bodyPr>
          <a:lstStyle/>
          <a:p>
            <a:endParaRPr lang="cs-CZ" sz="21600" dirty="0" smtClean="0"/>
          </a:p>
          <a:p>
            <a:r>
              <a:rPr lang="cs-CZ" sz="9600" dirty="0" smtClean="0"/>
              <a:t>Mgr. Zdenka Nováková, Ludmila Zíková</a:t>
            </a:r>
          </a:p>
          <a:p>
            <a:r>
              <a:rPr lang="cs-CZ" sz="9600" dirty="0" smtClean="0"/>
              <a:t>24.4.-29.4.2022</a:t>
            </a:r>
            <a:endParaRPr lang="cs-CZ" sz="9600" dirty="0"/>
          </a:p>
        </p:txBody>
      </p:sp>
      <p:pic>
        <p:nvPicPr>
          <p:cNvPr id="4" name="Obrázek 3"/>
          <p:cNvPicPr>
            <a:picLocks noChangeAspect="1"/>
          </p:cNvPicPr>
          <p:nvPr/>
        </p:nvPicPr>
        <p:blipFill>
          <a:blip r:embed="rId2"/>
          <a:stretch>
            <a:fillRect/>
          </a:stretch>
        </p:blipFill>
        <p:spPr>
          <a:xfrm>
            <a:off x="2972190" y="79475"/>
            <a:ext cx="6247619" cy="1066667"/>
          </a:xfrm>
          <a:prstGeom prst="rect">
            <a:avLst/>
          </a:prstGeom>
        </p:spPr>
      </p:pic>
    </p:spTree>
    <p:extLst>
      <p:ext uri="{BB962C8B-B14F-4D97-AF65-F5344CB8AC3E}">
        <p14:creationId xmlns:p14="http://schemas.microsoft.com/office/powerpoint/2010/main" val="387183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194554"/>
            <a:ext cx="10515600" cy="1040860"/>
          </a:xfrm>
        </p:spPr>
        <p:txBody>
          <a:bodyPr/>
          <a:lstStyle/>
          <a:p>
            <a:pPr algn="ctr"/>
            <a:r>
              <a:rPr lang="cs-CZ" dirty="0" smtClean="0"/>
              <a:t>Vzdělávací systém na Islandu</a:t>
            </a:r>
            <a:endParaRPr lang="cs-CZ" dirty="0"/>
          </a:p>
        </p:txBody>
      </p:sp>
      <p:sp>
        <p:nvSpPr>
          <p:cNvPr id="3" name="Obdélník 2"/>
          <p:cNvSpPr/>
          <p:nvPr/>
        </p:nvSpPr>
        <p:spPr>
          <a:xfrm>
            <a:off x="612843" y="1060316"/>
            <a:ext cx="8531157" cy="3139321"/>
          </a:xfrm>
          <a:prstGeom prst="rect">
            <a:avLst/>
          </a:prstGeom>
        </p:spPr>
        <p:txBody>
          <a:bodyPr wrap="square">
            <a:spAutoFit/>
          </a:bodyPr>
          <a:lstStyle/>
          <a:p>
            <a:r>
              <a:rPr lang="cs-CZ" dirty="0" smtClean="0"/>
              <a:t>Vzdělávací systém má </a:t>
            </a:r>
            <a:r>
              <a:rPr lang="cs-CZ" dirty="0"/>
              <a:t>čtyři úrovně: mateřskou školu, základní, </a:t>
            </a:r>
            <a:r>
              <a:rPr lang="cs-CZ" dirty="0" smtClean="0"/>
              <a:t>střední a vyšší vzdělání</a:t>
            </a:r>
            <a:r>
              <a:rPr lang="cs-CZ" dirty="0"/>
              <a:t> . Vzdělání je povinné pro děti ve věku od šesti do šestnácti </a:t>
            </a:r>
            <a:r>
              <a:rPr lang="cs-CZ" dirty="0" smtClean="0"/>
              <a:t>let.</a:t>
            </a:r>
            <a:r>
              <a:rPr lang="cs-CZ" dirty="0"/>
              <a:t> Základním principem islandského vzdělávacího systému je, že každý by měl mít stejnou příležitost ke vzdělání, bez ohledu na pohlaví, ekonomické postavení, umístění bydliště, náboženství, možnost zdravotního postižení nebo kulturní či sociální kontext </a:t>
            </a:r>
            <a:endParaRPr lang="cs-CZ" dirty="0" smtClean="0"/>
          </a:p>
          <a:p>
            <a:r>
              <a:rPr lang="cs-CZ" dirty="0" smtClean="0"/>
              <a:t>Předškolní vzdělávání trvá od 1-6 let, ale není povinné, povinné základní vzdělávání trvá do 18 let, z toho do 16 je v základní škole a pak následuje specializace – nižší středoškolské vzdělávání. Od 18-20 let následuje vyšší sekundární </a:t>
            </a:r>
            <a:r>
              <a:rPr lang="cs-CZ" dirty="0" err="1" smtClean="0"/>
              <a:t>vzdělání.Od</a:t>
            </a:r>
            <a:r>
              <a:rPr lang="cs-CZ" dirty="0" smtClean="0"/>
              <a:t> 20 let pak univerzitní vzdělávání. Školní rok trvá 9 měsíců, začíná mezi 21.8. a 1. 9., končí mezi 30.5. a 10.6.</a:t>
            </a:r>
          </a:p>
          <a:p>
            <a:endParaRPr lang="cs-CZ" dirty="0"/>
          </a:p>
        </p:txBody>
      </p:sp>
      <p:pic>
        <p:nvPicPr>
          <p:cNvPr id="4" name="Obrázek 3"/>
          <p:cNvPicPr>
            <a:picLocks noChangeAspect="1"/>
          </p:cNvPicPr>
          <p:nvPr/>
        </p:nvPicPr>
        <p:blipFill>
          <a:blip r:embed="rId2"/>
          <a:stretch>
            <a:fillRect/>
          </a:stretch>
        </p:blipFill>
        <p:spPr>
          <a:xfrm>
            <a:off x="2747833" y="3521413"/>
            <a:ext cx="7086254" cy="2752926"/>
          </a:xfrm>
          <a:prstGeom prst="rect">
            <a:avLst/>
          </a:prstGeom>
        </p:spPr>
      </p:pic>
    </p:spTree>
    <p:extLst>
      <p:ext uri="{BB962C8B-B14F-4D97-AF65-F5344CB8AC3E}">
        <p14:creationId xmlns:p14="http://schemas.microsoft.com/office/powerpoint/2010/main" val="75180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smtClean="0"/>
              <a:t>Škola </a:t>
            </a:r>
            <a:r>
              <a:rPr lang="cs-CZ" sz="4000" dirty="0" err="1" smtClean="0"/>
              <a:t>Leikskólinn</a:t>
            </a:r>
            <a:r>
              <a:rPr lang="cs-CZ" sz="4000" dirty="0" smtClean="0"/>
              <a:t> </a:t>
            </a:r>
            <a:r>
              <a:rPr lang="cs-CZ" sz="4000" dirty="0" err="1" smtClean="0"/>
              <a:t>Seaborg</a:t>
            </a:r>
            <a:r>
              <a:rPr lang="cs-CZ" sz="4000" dirty="0" smtClean="0"/>
              <a:t> Inspirace</a:t>
            </a:r>
            <a:endParaRPr lang="cs-CZ" sz="4000" dirty="0"/>
          </a:p>
        </p:txBody>
      </p:sp>
      <p:pic>
        <p:nvPicPr>
          <p:cNvPr id="4" name="Zástupný symbol pro obsah 3"/>
          <p:cNvPicPr>
            <a:picLocks noGrp="1" noChangeAspect="1"/>
          </p:cNvPicPr>
          <p:nvPr>
            <p:ph sz="half" idx="1"/>
          </p:nvPr>
        </p:nvPicPr>
        <p:blipFill>
          <a:blip r:embed="rId2"/>
          <a:stretch>
            <a:fillRect/>
          </a:stretch>
        </p:blipFill>
        <p:spPr>
          <a:xfrm>
            <a:off x="454831" y="1449421"/>
            <a:ext cx="3263503" cy="4351338"/>
          </a:xfrm>
          <a:prstGeom prst="rect">
            <a:avLst/>
          </a:prstGeom>
        </p:spPr>
      </p:pic>
      <p:sp>
        <p:nvSpPr>
          <p:cNvPr id="5" name="Zástupný symbol pro obsah 4"/>
          <p:cNvSpPr>
            <a:spLocks noGrp="1"/>
          </p:cNvSpPr>
          <p:nvPr>
            <p:ph sz="half" idx="2"/>
          </p:nvPr>
        </p:nvSpPr>
        <p:spPr>
          <a:xfrm>
            <a:off x="3900791" y="1449421"/>
            <a:ext cx="7908588" cy="5204298"/>
          </a:xfrm>
        </p:spPr>
        <p:txBody>
          <a:bodyPr>
            <a:normAutofit/>
          </a:bodyPr>
          <a:lstStyle/>
          <a:p>
            <a:r>
              <a:rPr lang="cs-CZ" sz="2000" dirty="0" smtClean="0"/>
              <a:t>Škola je zřízena městem. Řídí se národním kurikulem. </a:t>
            </a:r>
            <a:r>
              <a:rPr lang="cs-CZ" sz="2000" dirty="0" smtClean="0">
                <a:hlinkClick r:id="rId3"/>
              </a:rPr>
              <a:t>www.saeborg.is</a:t>
            </a:r>
            <a:r>
              <a:rPr lang="cs-CZ" sz="2000" dirty="0" smtClean="0"/>
              <a:t>, pracují podle teorie </a:t>
            </a:r>
            <a:r>
              <a:rPr lang="cs-CZ" sz="2000" dirty="0" err="1" smtClean="0"/>
              <a:t>Reggio</a:t>
            </a:r>
            <a:r>
              <a:rPr lang="cs-CZ" sz="2000" dirty="0" smtClean="0"/>
              <a:t> Emilia</a:t>
            </a:r>
          </a:p>
          <a:p>
            <a:r>
              <a:rPr lang="cs-CZ" sz="2000" dirty="0" smtClean="0"/>
              <a:t>Má 4 třídy, které mají názvy podle farem z okolí.</a:t>
            </a:r>
          </a:p>
          <a:p>
            <a:r>
              <a:rPr lang="cs-CZ" sz="2000" dirty="0" smtClean="0"/>
              <a:t>U 9 nejmladších dětí (1-2 leté děti)pracují 3 učitelky (celková kapacita je 12 dětí.</a:t>
            </a:r>
          </a:p>
          <a:p>
            <a:r>
              <a:rPr lang="cs-CZ" sz="2000" dirty="0" smtClean="0"/>
              <a:t>Ve třídě 2-3 letých dětí (12 celkem) jsou také 3 učitelky</a:t>
            </a:r>
          </a:p>
          <a:p>
            <a:r>
              <a:rPr lang="cs-CZ" sz="2000" dirty="0" smtClean="0"/>
              <a:t>22 dětí je ve věkové skupině 3-4 roky. Zde jsou 3 učitelky a 1 navíc k dítěti s SPP</a:t>
            </a:r>
          </a:p>
          <a:p>
            <a:r>
              <a:rPr lang="cs-CZ" sz="2000" dirty="0" smtClean="0"/>
              <a:t>4-6 letých dětí je ve třídě aktuálně 18, kapacita 22, je zde více dětí s SPC a pracuje s nimi 5 učitelů (v MŠ jsou i muži</a:t>
            </a:r>
          </a:p>
          <a:p>
            <a:r>
              <a:rPr lang="cs-CZ" sz="2000" dirty="0" smtClean="0"/>
              <a:t>Hlavní pilíře vzdělávání: pohoda dětí, hra, radost a ambice, </a:t>
            </a:r>
          </a:p>
          <a:p>
            <a:r>
              <a:rPr lang="cs-CZ" sz="2000" dirty="0" smtClean="0"/>
              <a:t>kreativita</a:t>
            </a:r>
          </a:p>
          <a:p>
            <a:pPr marL="0" indent="0">
              <a:buNone/>
            </a:pPr>
            <a:r>
              <a:rPr lang="cs-CZ" sz="2000" dirty="0" smtClean="0"/>
              <a:t>Hlavní učitelka má 10 hodin na přípravu.</a:t>
            </a:r>
          </a:p>
          <a:p>
            <a:endParaRPr lang="cs-CZ" dirty="0"/>
          </a:p>
        </p:txBody>
      </p:sp>
      <p:pic>
        <p:nvPicPr>
          <p:cNvPr id="3" name="Obrázek 2"/>
          <p:cNvPicPr>
            <a:picLocks noChangeAspect="1"/>
          </p:cNvPicPr>
          <p:nvPr/>
        </p:nvPicPr>
        <p:blipFill>
          <a:blip r:embed="rId4"/>
          <a:stretch>
            <a:fillRect/>
          </a:stretch>
        </p:blipFill>
        <p:spPr>
          <a:xfrm>
            <a:off x="10479231" y="4670802"/>
            <a:ext cx="1330148" cy="1773531"/>
          </a:xfrm>
          <a:prstGeom prst="rect">
            <a:avLst/>
          </a:prstGeom>
        </p:spPr>
      </p:pic>
    </p:spTree>
    <p:extLst>
      <p:ext uri="{BB962C8B-B14F-4D97-AF65-F5344CB8AC3E}">
        <p14:creationId xmlns:p14="http://schemas.microsoft.com/office/powerpoint/2010/main" val="207484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031132"/>
          </a:xfrm>
        </p:spPr>
        <p:txBody>
          <a:bodyPr/>
          <a:lstStyle/>
          <a:p>
            <a:r>
              <a:rPr lang="cs-CZ" b="1" dirty="0" smtClean="0"/>
              <a:t>Co vše můžeme využít v praxi</a:t>
            </a:r>
            <a:endParaRPr lang="cs-CZ" b="1" dirty="0"/>
          </a:p>
        </p:txBody>
      </p:sp>
      <p:sp>
        <p:nvSpPr>
          <p:cNvPr id="12" name="Zástupný symbol pro text 11"/>
          <p:cNvSpPr>
            <a:spLocks noGrp="1"/>
          </p:cNvSpPr>
          <p:nvPr>
            <p:ph type="body" sz="half" idx="2"/>
          </p:nvPr>
        </p:nvSpPr>
        <p:spPr>
          <a:xfrm>
            <a:off x="839788" y="1721796"/>
            <a:ext cx="6806152" cy="4147192"/>
          </a:xfrm>
        </p:spPr>
        <p:txBody>
          <a:bodyPr/>
          <a:lstStyle/>
          <a:p>
            <a:pPr marL="285750" indent="-285750">
              <a:buFont typeface="Arial" panose="020B0604020202020204" pitchFamily="34" charset="0"/>
              <a:buChar char="•"/>
            </a:pPr>
            <a:r>
              <a:rPr lang="cs-CZ" dirty="0" smtClean="0"/>
              <a:t>Krásný dotazník pro rodiče před příchodem dítěte  nazvaný dětský příběh.</a:t>
            </a:r>
          </a:p>
          <a:p>
            <a:pPr marL="285750" indent="-285750">
              <a:buFont typeface="Arial" panose="020B0604020202020204" pitchFamily="34" charset="0"/>
              <a:buChar char="•"/>
            </a:pPr>
            <a:r>
              <a:rPr lang="cs-CZ" dirty="0" smtClean="0"/>
              <a:t>Zpracovaný Průvodce pro rodiče dětí v této mateřské škole.</a:t>
            </a:r>
          </a:p>
          <a:p>
            <a:pPr marL="285750" indent="-285750">
              <a:buFont typeface="Arial" panose="020B0604020202020204" pitchFamily="34" charset="0"/>
              <a:buChar char="•"/>
            </a:pPr>
            <a:r>
              <a:rPr lang="cs-CZ" dirty="0" smtClean="0"/>
              <a:t>Perfektně vybavený výtvarný ateliér s odpadovým materiálem.</a:t>
            </a:r>
          </a:p>
          <a:p>
            <a:pPr marL="285750" indent="-285750">
              <a:buFont typeface="Arial" panose="020B0604020202020204" pitchFamily="34" charset="0"/>
              <a:buChar char="•"/>
            </a:pPr>
            <a:r>
              <a:rPr lang="cs-CZ" dirty="0" smtClean="0"/>
              <a:t>Mnohem menší počet didaktických pomůcek, hraček (děti se učí soustředit a nejsou rozptylovány nadbytečnou nabídkou)</a:t>
            </a:r>
          </a:p>
          <a:p>
            <a:pPr marL="285750" indent="-285750">
              <a:buFont typeface="Arial" panose="020B0604020202020204" pitchFamily="34" charset="0"/>
              <a:buChar char="•"/>
            </a:pPr>
            <a:r>
              <a:rPr lang="cs-CZ" dirty="0" smtClean="0"/>
              <a:t>Výtvarné tvoření, neobvyklé pomůcky (zrcátka a korálky)</a:t>
            </a:r>
          </a:p>
          <a:p>
            <a:pPr marL="285750" indent="-285750">
              <a:buFont typeface="Arial" panose="020B0604020202020204" pitchFamily="34" charset="0"/>
              <a:buChar char="•"/>
            </a:pPr>
            <a:r>
              <a:rPr lang="cs-CZ" dirty="0" smtClean="0"/>
              <a:t>Úžasné využívání světelných panelů.</a:t>
            </a:r>
          </a:p>
          <a:p>
            <a:pPr marL="285750" indent="-285750">
              <a:buFont typeface="Arial" panose="020B0604020202020204" pitchFamily="34" charset="0"/>
              <a:buChar char="•"/>
            </a:pPr>
            <a:r>
              <a:rPr lang="cs-CZ" dirty="0" smtClean="0"/>
              <a:t>Náměty na grafické znázornění konstruktivních her.</a:t>
            </a:r>
          </a:p>
          <a:p>
            <a:pPr marL="285750" indent="-285750">
              <a:buFont typeface="Arial" panose="020B0604020202020204" pitchFamily="34" charset="0"/>
              <a:buChar char="•"/>
            </a:pPr>
            <a:r>
              <a:rPr lang="cs-CZ" dirty="0" smtClean="0"/>
              <a:t>Tmavá relaxační místnůstka.</a:t>
            </a:r>
          </a:p>
          <a:p>
            <a:pPr marL="285750" indent="-285750">
              <a:buFont typeface="Arial" panose="020B0604020202020204" pitchFamily="34" charset="0"/>
              <a:buChar char="•"/>
            </a:pP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22616" y="3243058"/>
            <a:ext cx="2270125" cy="1702593"/>
          </a:xfr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36231" y="541190"/>
            <a:ext cx="2490280" cy="1867710"/>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5284" y="5230590"/>
            <a:ext cx="2014229" cy="1510672"/>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509" y="4371343"/>
            <a:ext cx="2308146" cy="1731109"/>
          </a:xfrm>
          <a:prstGeom prst="rect">
            <a:avLst/>
          </a:prstGeom>
        </p:spPr>
      </p:pic>
      <p:pic>
        <p:nvPicPr>
          <p:cNvPr id="13" name="Obráze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1755" y="5147393"/>
            <a:ext cx="1613936" cy="1210452"/>
          </a:xfrm>
          <a:prstGeom prst="rect">
            <a:avLst/>
          </a:prstGeom>
        </p:spPr>
      </p:pic>
      <p:pic>
        <p:nvPicPr>
          <p:cNvPr id="14" name="Obráze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426" y="803837"/>
            <a:ext cx="2123199" cy="1592399"/>
          </a:xfrm>
          <a:prstGeom prst="rect">
            <a:avLst/>
          </a:prstGeom>
        </p:spPr>
      </p:pic>
    </p:spTree>
    <p:extLst>
      <p:ext uri="{BB962C8B-B14F-4D97-AF65-F5344CB8AC3E}">
        <p14:creationId xmlns:p14="http://schemas.microsoft.com/office/powerpoint/2010/main" val="242885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p:cNvPicPr>
            <a:picLocks noGrp="1" noChangeAspect="1"/>
          </p:cNvPicPr>
          <p:nvPr>
            <p:ph idx="1"/>
          </p:nvPr>
        </p:nvPicPr>
        <p:blipFill>
          <a:blip r:embed="rId2"/>
          <a:stretch>
            <a:fillRect/>
          </a:stretch>
        </p:blipFill>
        <p:spPr>
          <a:xfrm>
            <a:off x="8083685" y="3797904"/>
            <a:ext cx="3539732" cy="2655827"/>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1362" y="721842"/>
            <a:ext cx="3336586" cy="250244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003" y="304768"/>
            <a:ext cx="3985097" cy="2988823"/>
          </a:xfrm>
          <a:prstGeom prst="rect">
            <a:avLst/>
          </a:prstGeom>
        </p:spPr>
      </p:pic>
    </p:spTree>
    <p:extLst>
      <p:ext uri="{BB962C8B-B14F-4D97-AF65-F5344CB8AC3E}">
        <p14:creationId xmlns:p14="http://schemas.microsoft.com/office/powerpoint/2010/main" val="50678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7" y="457200"/>
            <a:ext cx="10392319" cy="675564"/>
          </a:xfrm>
        </p:spPr>
        <p:txBody>
          <a:bodyPr>
            <a:noAutofit/>
          </a:bodyPr>
          <a:lstStyle/>
          <a:p>
            <a:pPr algn="ctr"/>
            <a:r>
              <a:rPr lang="cs-CZ" sz="4000" dirty="0" smtClean="0"/>
              <a:t>Škola - </a:t>
            </a:r>
            <a:r>
              <a:rPr lang="cs-CZ" sz="4000" dirty="0" err="1"/>
              <a:t>Leikskólinn</a:t>
            </a:r>
            <a:r>
              <a:rPr lang="cs-CZ" sz="4000" dirty="0"/>
              <a:t> </a:t>
            </a:r>
            <a:r>
              <a:rPr lang="cs-CZ" sz="4000" dirty="0" err="1"/>
              <a:t>Hnodraholt</a:t>
            </a:r>
            <a:endParaRPr lang="cs-CZ" sz="4000"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0542" y="1506126"/>
            <a:ext cx="3327608" cy="4436812"/>
          </a:xfrm>
        </p:spPr>
      </p:pic>
      <p:sp>
        <p:nvSpPr>
          <p:cNvPr id="4" name="Zástupný symbol pro text 3"/>
          <p:cNvSpPr>
            <a:spLocks noGrp="1"/>
          </p:cNvSpPr>
          <p:nvPr>
            <p:ph type="body" sz="half" idx="2"/>
          </p:nvPr>
        </p:nvSpPr>
        <p:spPr>
          <a:xfrm>
            <a:off x="839787" y="1282889"/>
            <a:ext cx="7116857" cy="5076968"/>
          </a:xfrm>
        </p:spPr>
        <p:txBody>
          <a:bodyPr>
            <a:normAutofit fontScale="77500" lnSpcReduction="20000"/>
          </a:bodyPr>
          <a:lstStyle/>
          <a:p>
            <a:pPr marL="285750" indent="-285750">
              <a:buFont typeface="Arial" panose="020B0604020202020204" pitchFamily="34" charset="0"/>
              <a:buChar char="•"/>
            </a:pPr>
            <a:r>
              <a:rPr lang="cs-CZ" sz="2600" dirty="0" smtClean="0"/>
              <a:t>Soukromá škola – navštěvují děti  od 1 do 6 let</a:t>
            </a:r>
          </a:p>
          <a:p>
            <a:pPr marL="285750" indent="-285750">
              <a:buFont typeface="Arial" panose="020B0604020202020204" pitchFamily="34" charset="0"/>
              <a:buChar char="•"/>
            </a:pPr>
            <a:r>
              <a:rPr lang="cs-CZ" sz="2600" dirty="0" smtClean="0"/>
              <a:t>Škola má více budov. Budovu </a:t>
            </a:r>
            <a:r>
              <a:rPr lang="cs-CZ" sz="2600" dirty="0" err="1" smtClean="0"/>
              <a:t>Litlu-Ásar</a:t>
            </a:r>
            <a:r>
              <a:rPr lang="cs-CZ" sz="2600" dirty="0" smtClean="0"/>
              <a:t> navštěvují nejmenší děti (viz foto)</a:t>
            </a:r>
          </a:p>
          <a:p>
            <a:pPr marL="285750" indent="-285750">
              <a:buFont typeface="Arial" panose="020B0604020202020204" pitchFamily="34" charset="0"/>
              <a:buChar char="•"/>
            </a:pPr>
            <a:r>
              <a:rPr lang="cs-CZ" sz="2600" dirty="0" smtClean="0"/>
              <a:t>Školu navštěvuje 96 dětí rozdělených do 6 tříd</a:t>
            </a:r>
          </a:p>
          <a:p>
            <a:pPr marL="285750" indent="-285750">
              <a:buFont typeface="Arial" panose="020B0604020202020204" pitchFamily="34" charset="0"/>
              <a:buChar char="•"/>
            </a:pPr>
            <a:r>
              <a:rPr lang="cs-CZ" sz="2600" dirty="0"/>
              <a:t>Děti pracují v malých skupinách s vedoucím učitelem a jedním nebo více </a:t>
            </a:r>
            <a:r>
              <a:rPr lang="cs-CZ" sz="2600" dirty="0" smtClean="0"/>
              <a:t>asistenty</a:t>
            </a:r>
          </a:p>
          <a:p>
            <a:pPr marL="285750" indent="-285750">
              <a:buFont typeface="Arial" panose="020B0604020202020204" pitchFamily="34" charset="0"/>
              <a:buChar char="•"/>
            </a:pPr>
            <a:r>
              <a:rPr lang="cs-CZ" sz="2600" dirty="0" smtClean="0"/>
              <a:t>Škola má 33 zaměstnanců, z toho 4 učitelé, 1 psycholog a další asistenti a pomocný personál</a:t>
            </a:r>
          </a:p>
          <a:p>
            <a:pPr marL="285750" indent="-285750">
              <a:buFont typeface="Arial" panose="020B0604020202020204" pitchFamily="34" charset="0"/>
              <a:buChar char="•"/>
            </a:pPr>
            <a:r>
              <a:rPr lang="cs-CZ" sz="2600" dirty="0" smtClean="0"/>
              <a:t>Pracují 7 hodin denně, vedoucí učitel i více</a:t>
            </a:r>
          </a:p>
          <a:p>
            <a:pPr marL="285750" indent="-285750">
              <a:buFont typeface="Arial" panose="020B0604020202020204" pitchFamily="34" charset="0"/>
              <a:buChar char="•"/>
            </a:pPr>
            <a:r>
              <a:rPr lang="cs-CZ" sz="2600" dirty="0" smtClean="0"/>
              <a:t>Škola je v provozu celoročně,  o prázdninách využívá externisty, dovolená učitelů je 30 dnů</a:t>
            </a:r>
          </a:p>
          <a:p>
            <a:pPr marL="285750" indent="-285750">
              <a:buFont typeface="Arial" panose="020B0604020202020204" pitchFamily="34" charset="0"/>
              <a:buChar char="•"/>
            </a:pPr>
            <a:r>
              <a:rPr lang="cs-CZ" sz="2600" dirty="0" err="1" smtClean="0"/>
              <a:t>Školkovné</a:t>
            </a:r>
            <a:r>
              <a:rPr lang="cs-CZ" sz="2600" dirty="0" smtClean="0"/>
              <a:t> je 50 000 ISK měsíčně</a:t>
            </a:r>
          </a:p>
          <a:p>
            <a:pPr marL="285750" indent="-285750">
              <a:buFont typeface="Arial" panose="020B0604020202020204" pitchFamily="34" charset="0"/>
              <a:buChar char="•"/>
            </a:pPr>
            <a:r>
              <a:rPr lang="cs-CZ" sz="2600" dirty="0" smtClean="0"/>
              <a:t>Škola uplatňuje ve výchově tzv. model </a:t>
            </a:r>
            <a:r>
              <a:rPr lang="cs-CZ" sz="2600" dirty="0" err="1" smtClean="0"/>
              <a:t>Hjalli</a:t>
            </a:r>
            <a:r>
              <a:rPr lang="cs-CZ" sz="2600" dirty="0" smtClean="0"/>
              <a:t>, ten se vyznačuje především oddělenou výchovou dívek a chlapců</a:t>
            </a:r>
          </a:p>
          <a:p>
            <a:pPr marL="285750" indent="-285750">
              <a:buFont typeface="Arial" panose="020B0604020202020204" pitchFamily="34" charset="0"/>
              <a:buChar char="•"/>
            </a:pPr>
            <a:r>
              <a:rPr lang="cs-CZ" sz="2600" dirty="0" smtClean="0"/>
              <a:t>Oddělení pohlaví není cíl, ale prostředek k dosažení rovnosti mezi nimi</a:t>
            </a:r>
          </a:p>
          <a:p>
            <a:pPr marL="285750" indent="-285750">
              <a:buFont typeface="Arial" panose="020B0604020202020204" pitchFamily="34" charset="0"/>
              <a:buChar char="•"/>
            </a:pPr>
            <a:r>
              <a:rPr lang="cs-CZ" sz="2600" dirty="0" smtClean="0"/>
              <a:t>3 základní pilíře výchovy -&gt; </a:t>
            </a:r>
            <a:r>
              <a:rPr lang="cs-CZ" sz="2600" dirty="0"/>
              <a:t>r</a:t>
            </a:r>
            <a:r>
              <a:rPr lang="cs-CZ" sz="2600" dirty="0" smtClean="0"/>
              <a:t>ovnost, kreativita, demokracie</a:t>
            </a:r>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a:p>
        </p:txBody>
      </p:sp>
    </p:spTree>
    <p:extLst>
      <p:ext uri="{BB962C8B-B14F-4D97-AF65-F5344CB8AC3E}">
        <p14:creationId xmlns:p14="http://schemas.microsoft.com/office/powerpoint/2010/main" val="206605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300251"/>
            <a:ext cx="3932237" cy="730155"/>
          </a:xfrm>
        </p:spPr>
        <p:txBody>
          <a:bodyPr/>
          <a:lstStyle/>
          <a:p>
            <a:r>
              <a:rPr lang="cs-CZ" dirty="0" smtClean="0"/>
              <a:t>Inspirace</a:t>
            </a:r>
            <a:endParaRPr lang="cs-CZ" dirty="0"/>
          </a:p>
        </p:txBody>
      </p:sp>
      <p:sp>
        <p:nvSpPr>
          <p:cNvPr id="3" name="Zástupný symbol pro obsah 2"/>
          <p:cNvSpPr>
            <a:spLocks noGrp="1"/>
          </p:cNvSpPr>
          <p:nvPr>
            <p:ph idx="1"/>
          </p:nvPr>
        </p:nvSpPr>
        <p:spPr>
          <a:xfrm>
            <a:off x="788608" y="1220354"/>
            <a:ext cx="5975422" cy="4374830"/>
          </a:xfrm>
        </p:spPr>
        <p:txBody>
          <a:bodyPr>
            <a:normAutofit fontScale="92500" lnSpcReduction="20000"/>
          </a:bodyPr>
          <a:lstStyle/>
          <a:p>
            <a:r>
              <a:rPr lang="cs-CZ" sz="1700" dirty="0" smtClean="0"/>
              <a:t>Strohé vybavení mateřské školy – prostředí, které děti nezatěžuje zbytečnými vjemy</a:t>
            </a:r>
          </a:p>
          <a:p>
            <a:r>
              <a:rPr lang="cs-CZ" sz="1700" dirty="0" smtClean="0"/>
              <a:t>Nabídka jen omezeného počtu stavebnic a hraček, využívání tzv. hraček s otevřeným koncem podporujících u dětí fantazii a kreativitu</a:t>
            </a:r>
          </a:p>
          <a:p>
            <a:r>
              <a:rPr lang="cs-CZ" sz="1700" dirty="0" smtClean="0"/>
              <a:t>Využívání školních uniforem snižujících u dětí konkurenci</a:t>
            </a:r>
          </a:p>
          <a:p>
            <a:r>
              <a:rPr lang="cs-CZ" sz="1700" dirty="0" smtClean="0"/>
              <a:t>Zdravá strava, omezení cukru, velké množství ovoce, zeleniny a ryb</a:t>
            </a:r>
          </a:p>
          <a:p>
            <a:r>
              <a:rPr lang="cs-CZ" sz="1700" dirty="0" smtClean="0"/>
              <a:t>Pobyt dětí venku za každého počasí, otužování dětí</a:t>
            </a:r>
          </a:p>
          <a:p>
            <a:r>
              <a:rPr lang="cs-CZ" sz="1700" dirty="0" smtClean="0"/>
              <a:t>Děti si samy zvolí, jak se na pobyt venku obléknou</a:t>
            </a:r>
          </a:p>
          <a:p>
            <a:r>
              <a:rPr lang="cs-CZ" sz="1700" dirty="0" smtClean="0"/>
              <a:t>Při pobytu venku si děti hrají s blátem, nevadí pokud se ušpiní</a:t>
            </a:r>
            <a:r>
              <a:rPr lang="cs-CZ" sz="1700" dirty="0"/>
              <a:t> </a:t>
            </a:r>
            <a:r>
              <a:rPr lang="cs-CZ" sz="1700" dirty="0" smtClean="0"/>
              <a:t>(bahenní kuchyňky)</a:t>
            </a:r>
          </a:p>
          <a:p>
            <a:r>
              <a:rPr lang="cs-CZ" sz="1700" dirty="0" smtClean="0"/>
              <a:t>Zahrady vybaveny přírodním materiálem</a:t>
            </a:r>
          </a:p>
          <a:p>
            <a:r>
              <a:rPr lang="cs-CZ" sz="1700" dirty="0" smtClean="0"/>
              <a:t>Ranní a odpolední výběr činností</a:t>
            </a:r>
          </a:p>
          <a:p>
            <a:r>
              <a:rPr lang="cs-CZ" sz="1700" dirty="0" smtClean="0"/>
              <a:t>Třídy jsou vybaveny kobercem s očíslovaným čtvercem, každé dítě má svoje místo</a:t>
            </a:r>
          </a:p>
          <a:p>
            <a:r>
              <a:rPr lang="cs-CZ" sz="1700" dirty="0" smtClean="0"/>
              <a:t>Učitelé při práci často využívají piktogramy pro neverbální komunikaci</a:t>
            </a:r>
            <a:endParaRPr lang="cs-CZ" dirty="0" smtClean="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8531" y="191069"/>
            <a:ext cx="2412525" cy="3216700"/>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1031" y="3503111"/>
            <a:ext cx="2230844" cy="2974458"/>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030" y="3503111"/>
            <a:ext cx="2221457" cy="2961943"/>
          </a:xfrm>
          <a:prstGeom prst="rect">
            <a:avLst/>
          </a:prstGeom>
        </p:spPr>
      </p:pic>
    </p:spTree>
    <p:extLst>
      <p:ext uri="{BB962C8B-B14F-4D97-AF65-F5344CB8AC3E}">
        <p14:creationId xmlns:p14="http://schemas.microsoft.com/office/powerpoint/2010/main" val="420522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71" y="1206121"/>
            <a:ext cx="2950618" cy="3934157"/>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2035" y="1206121"/>
            <a:ext cx="2972084" cy="3962779"/>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4626" y="361287"/>
            <a:ext cx="2748317" cy="3664423"/>
          </a:xfrm>
          <a:prstGeom prst="rect">
            <a:avLst/>
          </a:prstGeom>
        </p:spPr>
      </p:pic>
      <p:pic>
        <p:nvPicPr>
          <p:cNvPr id="5" name="Zástupný symbol pro obsah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400333" y="3173199"/>
            <a:ext cx="2645219" cy="3526959"/>
          </a:xfrm>
        </p:spPr>
      </p:pic>
    </p:spTree>
    <p:extLst>
      <p:ext uri="{BB962C8B-B14F-4D97-AF65-F5344CB8AC3E}">
        <p14:creationId xmlns:p14="http://schemas.microsoft.com/office/powerpoint/2010/main" val="276420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972190" y="87549"/>
            <a:ext cx="6247619" cy="1066667"/>
          </a:xfrm>
          <a:prstGeom prst="rect">
            <a:avLst/>
          </a:prstGeom>
        </p:spPr>
      </p:pic>
      <p:sp>
        <p:nvSpPr>
          <p:cNvPr id="2" name="Nadpis 1"/>
          <p:cNvSpPr>
            <a:spLocks noGrp="1"/>
          </p:cNvSpPr>
          <p:nvPr>
            <p:ph type="title"/>
          </p:nvPr>
        </p:nvSpPr>
        <p:spPr/>
        <p:txBody>
          <a:bodyPr/>
          <a:lstStyle/>
          <a:p>
            <a:pPr algn="ctr"/>
            <a:endParaRPr lang="cs-CZ" dirty="0"/>
          </a:p>
        </p:txBody>
      </p:sp>
      <p:sp>
        <p:nvSpPr>
          <p:cNvPr id="3" name="Zástupný symbol pro obsah 2"/>
          <p:cNvSpPr>
            <a:spLocks noGrp="1"/>
          </p:cNvSpPr>
          <p:nvPr>
            <p:ph idx="1"/>
          </p:nvPr>
        </p:nvSpPr>
        <p:spPr/>
        <p:txBody>
          <a:bodyPr/>
          <a:lstStyle/>
          <a:p>
            <a:endParaRPr lang="cs-CZ" dirty="0" smtClean="0"/>
          </a:p>
          <a:p>
            <a:endParaRPr lang="cs-CZ" dirty="0"/>
          </a:p>
          <a:p>
            <a:pPr marL="0" indent="0" algn="ctr">
              <a:buNone/>
            </a:pPr>
            <a:r>
              <a:rPr lang="cs-CZ" dirty="0" smtClean="0"/>
              <a:t>Děkuji za pozornost.</a:t>
            </a:r>
            <a:endParaRPr lang="cs-CZ" dirty="0"/>
          </a:p>
        </p:txBody>
      </p:sp>
    </p:spTree>
    <p:extLst>
      <p:ext uri="{BB962C8B-B14F-4D97-AF65-F5344CB8AC3E}">
        <p14:creationId xmlns:p14="http://schemas.microsoft.com/office/powerpoint/2010/main" val="223916275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5111</TotalTime>
  <Words>649</Words>
  <Application>Microsoft Office PowerPoint</Application>
  <PresentationFormat>Širokoúhlá obrazovka</PresentationFormat>
  <Paragraphs>53</Paragraphs>
  <Slides>9</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9</vt:i4>
      </vt:variant>
    </vt:vector>
  </HeadingPairs>
  <TitlesOfParts>
    <vt:vector size="13" baseType="lpstr">
      <vt:lpstr>Arial</vt:lpstr>
      <vt:lpstr>Calibri</vt:lpstr>
      <vt:lpstr>Calibri Light</vt:lpstr>
      <vt:lpstr>Motiv Office</vt:lpstr>
      <vt:lpstr>   Stáž Island Škola Leikskólinn Seaborg a  Škola - Leikskólinn Hnodraholt</vt:lpstr>
      <vt:lpstr>Vzdělávací systém na Islandu</vt:lpstr>
      <vt:lpstr>Škola Leikskólinn Seaborg Inspirace</vt:lpstr>
      <vt:lpstr>Co vše můžeme využít v praxi</vt:lpstr>
      <vt:lpstr>Prezentace aplikace PowerPoint</vt:lpstr>
      <vt:lpstr>Škola - Leikskólinn Hnodraholt</vt:lpstr>
      <vt:lpstr>Inspirace</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Stáž Madeira ŠkolaJardim Escola João o de Deus Funchal</dc:title>
  <dc:creator>Zdenka</dc:creator>
  <cp:lastModifiedBy>Školka</cp:lastModifiedBy>
  <cp:revision>64</cp:revision>
  <dcterms:created xsi:type="dcterms:W3CDTF">2022-04-03T17:28:40Z</dcterms:created>
  <dcterms:modified xsi:type="dcterms:W3CDTF">2023-07-13T09:07:10Z</dcterms:modified>
</cp:coreProperties>
</file>