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4070C-1B08-435B-8206-A08803F4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D9AA4A-9289-4A22-A502-A608AB5D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7E967B-3892-4FDE-B49F-2E2C9E54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86307C-0E4F-454A-9AC3-BDFC050B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765911-D051-4908-BA96-169254C3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7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B5034-1258-4CA9-A368-67E76022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4E2991-9C9B-4E50-89BE-9E8D3452B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00CF3B-EA78-4E4F-88EE-AB487B80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42B69C-B11F-4B99-B27C-C8002007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0B8CF-508F-4091-9031-62D394DB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6D102E-A358-4C12-8DF3-DB70B14CF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1B0C16-7807-4D03-88CA-E7B5138A0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FEBD36-E6E9-49F6-B8D5-9AEC641C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95CF-3BA8-40C4-A96E-AE921258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751155-E2B2-4E60-8070-FE4654D2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57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F08D5-1329-4427-B7A8-3DC88359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F64E2A-17EF-46C8-B04B-3CD74B43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6F9AE-5844-4B01-AA9B-FE7AEB50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A5E803-91E5-4D07-9B82-0A286ECE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491D92-2F01-4C43-ABFC-0D41E109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20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AB5C2-579F-4BD2-BC7F-27338325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CE672F-E130-4D45-BD10-848D5DF57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6D94A2-5623-4342-BECA-269A1B5E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A527C3-386F-4084-8EF2-97202FA8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D49F78-A72F-41C4-8B55-F036FA14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9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F3AB4-3EF8-411F-8BD6-BA310621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5E101C-3DF4-4BDC-8617-33501B217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C42B1AC-6C0E-47BE-A778-527DCB96C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7080B9-E26A-4AF1-A748-87042CCF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F5F482-E328-473B-8D28-62179639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80645C-ADDA-4176-9F02-7C9F5F44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6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1FFF2-3D73-4D01-BCEB-3FC5CCC1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FABE46-56DC-4C28-A36D-C6E5EE25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D3A5F2-EEA7-4264-99EF-C3A9E3E24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8F83012-ACA8-41D3-83FE-72FF9AF6E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29CC7D6-AD94-4BF4-AC4F-927D67BC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FDA4A3-B801-45AB-BD6B-9CD1A2B0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397F00-C77B-408D-8961-6FB2A1B3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DEF8B7-AED7-4377-933E-23B26884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71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A70F3-7A4F-4AC1-BDB4-0EEE96F9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408D81-DDF6-479E-849E-6CA47F05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820D02-3927-4A15-B719-6E3DD46D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957733-BD26-47BB-81B3-F7CEFAD6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46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8589EE-72DE-4910-A324-26DDF4A9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24A1AF-B5A3-4037-A86E-60F94A2A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8AD92D-D4D1-4CB9-BB85-45EA8377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3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C0C40-7A4A-4391-B67B-24012F77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246A4E-DBC2-46DD-A245-5680FFB0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71885D4-CE08-42E9-B279-EADC437AE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9181FD-8468-4E6E-9144-B24E875A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4CCCC7-41DD-476B-8B43-4A92C54C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5C088-94E9-4262-A220-0859393D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14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D6029-89DB-4B28-A6E4-2C0FC951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3B3658-228F-468F-803B-F3F60DD41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93AD9B2-5A91-4063-8B84-BC97BD1A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C9B172-FB7B-4AEC-87FB-E8B39A71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9682B1-417E-4789-84B3-630BB04B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BB60E5-FB20-4C3F-9295-3FDD72C5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87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236DBB-42CC-44C4-9697-00A94F39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1FB2FA3-2DA0-4881-B03F-CC6A87F0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747022-3E08-4DC2-8FC6-0EE908074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5EF3-861A-4CB3-A482-FFB0DED0C737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E931AC-9659-4CC9-B4CD-208B99B5C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3048C4-395D-4DC6-BEAA-2FACC130A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A509-956C-4FF7-92E7-FC6886802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9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ECEAC-F345-4CE2-BE82-37B6DB45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-146304"/>
            <a:ext cx="11256264" cy="3666744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+mn-lt"/>
                <a:ea typeface="+mn-ea"/>
                <a:cs typeface="+mn-cs"/>
              </a:rPr>
              <a:t> </a:t>
            </a:r>
            <a:br>
              <a:rPr lang="cs-CZ" sz="4000" b="1" dirty="0">
                <a:latin typeface="+mn-lt"/>
                <a:ea typeface="+mn-ea"/>
                <a:cs typeface="+mn-cs"/>
              </a:rPr>
            </a:br>
            <a:r>
              <a:rPr lang="cs-CZ" sz="4000" b="1" dirty="0">
                <a:latin typeface="+mn-lt"/>
                <a:ea typeface="+mn-ea"/>
                <a:cs typeface="+mn-cs"/>
              </a:rPr>
              <a:t/>
            </a:r>
            <a:br>
              <a:rPr lang="cs-CZ" sz="4000" b="1" dirty="0">
                <a:latin typeface="+mn-lt"/>
                <a:ea typeface="+mn-ea"/>
                <a:cs typeface="+mn-cs"/>
              </a:rPr>
            </a:br>
            <a:r>
              <a:rPr lang="cs-CZ" sz="4000" b="1" dirty="0" smtClean="0">
                <a:latin typeface="+mn-lt"/>
                <a:ea typeface="+mn-ea"/>
                <a:cs typeface="+mn-cs"/>
              </a:rPr>
              <a:t>			     				</a:t>
            </a:r>
            <a:r>
              <a:rPr lang="cs-CZ" sz="2200" b="1" dirty="0" smtClean="0">
                <a:latin typeface="+mn-lt"/>
                <a:ea typeface="+mn-ea"/>
                <a:cs typeface="+mn-cs"/>
              </a:rPr>
              <a:t>Vypracovala</a:t>
            </a:r>
            <a:r>
              <a:rPr lang="cs-CZ" sz="2200" b="1" dirty="0">
                <a:latin typeface="+mn-lt"/>
                <a:ea typeface="+mn-ea"/>
                <a:cs typeface="+mn-cs"/>
              </a:rPr>
              <a:t>: Mgr. Monika Petrusová</a:t>
            </a:r>
            <a:r>
              <a:rPr lang="cs-CZ" sz="2200" b="1" dirty="0">
                <a:latin typeface="+mn-lt"/>
                <a:ea typeface="+mn-ea"/>
                <a:cs typeface="+mn-cs"/>
              </a:rPr>
              <a:t/>
            </a:r>
            <a:br>
              <a:rPr lang="cs-CZ" sz="2200" b="1" dirty="0">
                <a:latin typeface="+mn-lt"/>
                <a:ea typeface="+mn-ea"/>
                <a:cs typeface="+mn-cs"/>
              </a:rPr>
            </a:br>
            <a:r>
              <a:rPr lang="cs-CZ" sz="4000" b="1" dirty="0" smtClean="0">
                <a:latin typeface="+mn-lt"/>
                <a:ea typeface="+mn-ea"/>
                <a:cs typeface="Times New Roman" panose="02020603050405020304" pitchFamily="18" charset="0"/>
              </a:rPr>
              <a:t>Čtenářské</a:t>
            </a:r>
            <a:r>
              <a:rPr lang="cs-CZ" sz="4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4000" b="1" dirty="0" smtClean="0">
                <a:latin typeface="+mn-lt"/>
                <a:ea typeface="+mn-ea"/>
                <a:cs typeface="Times New Roman" panose="02020603050405020304" pitchFamily="18" charset="0"/>
              </a:rPr>
              <a:t>strategie</a:t>
            </a:r>
            <a:r>
              <a:rPr lang="cs-CZ" sz="4000" b="1" dirty="0"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cs-CZ" sz="4000" b="1" dirty="0"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cs-CZ" sz="4000" dirty="0">
                <a:latin typeface="+mn-lt"/>
              </a:rPr>
              <a:t>jsou vědomé postupy a metody, které umožňují porozumět textu a souvislostem s ním spojeným. Základní strategií vhodnou pro předškolní věk je </a:t>
            </a:r>
            <a:r>
              <a:rPr lang="cs-CZ" sz="4000" u="sng" dirty="0">
                <a:latin typeface="+mn-lt"/>
              </a:rPr>
              <a:t>kladení otázek</a:t>
            </a:r>
            <a:r>
              <a:rPr lang="cs-CZ" sz="4000" dirty="0">
                <a:latin typeface="+mn-lt"/>
              </a:rPr>
              <a:t>. </a:t>
            </a:r>
            <a:endParaRPr lang="cs-CZ" sz="40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5CB3A3-8616-4DD9-99B5-2E8ECC8FD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4346" y="6326154"/>
            <a:ext cx="4074245" cy="303245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totapeta Otevřená kniha s obrazem pohádkové zemi - PIXERS.CZ">
            <a:extLst>
              <a:ext uri="{FF2B5EF4-FFF2-40B4-BE49-F238E27FC236}">
                <a16:creationId xmlns:a16="http://schemas.microsoft.com/office/drawing/2014/main" id="{686C9585-10C4-4027-8D2F-FD17A356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0033"/>
            <a:ext cx="4572000" cy="30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2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>
            <a:extLst>
              <a:ext uri="{FF2B5EF4-FFF2-40B4-BE49-F238E27FC236}">
                <a16:creationId xmlns:a16="http://schemas.microsoft.com/office/drawing/2014/main" id="{75EB4194-5C2B-461B-9EC5-390994C171F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76" y="301752"/>
            <a:ext cx="61057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D2D24E7-23E8-4949-BE98-323FB63468D8}"/>
              </a:ext>
            </a:extLst>
          </p:cNvPr>
          <p:cNvSpPr/>
          <p:nvPr/>
        </p:nvSpPr>
        <p:spPr>
          <a:xfrm flipH="1">
            <a:off x="0" y="676656"/>
            <a:ext cx="5751576" cy="624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Jaké knihy máte rádi? </a:t>
            </a:r>
            <a:endParaRPr lang="cs-CZ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Vás na knihách nejvíce zajímá?</a:t>
            </a:r>
            <a:endParaRPr lang="cs-CZ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Které knihy Vás vtáhnout natolik do děje, že můžete prožívat to, co hrdina příběhu?</a:t>
            </a:r>
            <a:endParaRPr lang="cs-CZ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jaké knize se nejvíce nasmějete?</a:t>
            </a:r>
            <a:endParaRPr lang="cs-CZ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Přineste si knihu, která …</a:t>
            </a:r>
            <a:endParaRPr lang="cs-CZ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3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obrázek 8">
            <a:extLst>
              <a:ext uri="{FF2B5EF4-FFF2-40B4-BE49-F238E27FC236}">
                <a16:creationId xmlns:a16="http://schemas.microsoft.com/office/drawing/2014/main" id="{35AD2874-248F-46F3-B8C5-383ECB91F0D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54" y="1913599"/>
            <a:ext cx="3889994" cy="37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D5145F6-9648-467F-A015-C2C70E0E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" y="3955431"/>
            <a:ext cx="8001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</a:t>
            </a:r>
            <a:r>
              <a:rPr kumimoji="0" lang="cs-CZ" altLang="cs-CZ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Líbí se Vám chování bratranců? Proč ano/ne? 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Ukažte, jak byste se cítili, kdybyste byli na Kamilově místě.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9F4EF20-A79A-4386-AA6A-7DF7F88857BD}"/>
              </a:ext>
            </a:extLst>
          </p:cNvPr>
          <p:cNvSpPr/>
          <p:nvPr/>
        </p:nvSpPr>
        <p:spPr>
          <a:xfrm flipH="1">
            <a:off x="301752" y="228697"/>
            <a:ext cx="8842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Úryvek IV </a:t>
            </a:r>
            <a:r>
              <a:rPr lang="cs-CZ" sz="3600" i="1" dirty="0"/>
              <a:t>Skončili jsme u toho, že bratranci začali Kamilovi říkat různými jmény. Jak myslíte, že mu mohli říkat? </a:t>
            </a:r>
            <a:r>
              <a:rPr lang="cs-CZ" sz="3600" dirty="0"/>
              <a:t>… Kamil – knihy svačil, zoban křupan a knihomol. </a:t>
            </a:r>
          </a:p>
          <a:p>
            <a:endParaRPr lang="cs-CZ" sz="1200" dirty="0"/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0879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3F192115-FF99-44E9-9FA1-8917DF43FB3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095" y="510223"/>
            <a:ext cx="4944491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C3A7C5F-7BDF-41C8-A6B2-FDACA75946D5}"/>
              </a:ext>
            </a:extLst>
          </p:cNvPr>
          <p:cNvSpPr/>
          <p:nvPr/>
        </p:nvSpPr>
        <p:spPr>
          <a:xfrm>
            <a:off x="1005840" y="510223"/>
            <a:ext cx="10195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Úryvek V.</a:t>
            </a:r>
            <a:r>
              <a:rPr lang="cs-CZ" sz="3600" dirty="0"/>
              <a:t> </a:t>
            </a:r>
          </a:p>
          <a:p>
            <a:r>
              <a:rPr lang="cs-CZ" sz="3600" dirty="0"/>
              <a:t>A potom přišel ten den…</a:t>
            </a:r>
          </a:p>
          <a:p>
            <a:endParaRPr lang="cs-CZ" sz="3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3600" i="1" dirty="0"/>
          </a:p>
          <a:p>
            <a:r>
              <a:rPr lang="cs-CZ" sz="3600" i="1" dirty="0"/>
              <a:t>Q: Měli by se bratři a sestřičky pro Kamila vrátit? Pokud ano, jak to udělají? Máš nějaký nápad?</a:t>
            </a:r>
          </a:p>
        </p:txBody>
      </p:sp>
    </p:spTree>
    <p:extLst>
      <p:ext uri="{BB962C8B-B14F-4D97-AF65-F5344CB8AC3E}">
        <p14:creationId xmlns:p14="http://schemas.microsoft.com/office/powerpoint/2010/main" val="68555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0">
            <a:extLst>
              <a:ext uri="{FF2B5EF4-FFF2-40B4-BE49-F238E27FC236}">
                <a16:creationId xmlns:a16="http://schemas.microsoft.com/office/drawing/2014/main" id="{C143CE2A-D83C-4168-8BD9-504AC44D58C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861" y="1642407"/>
            <a:ext cx="5557139" cy="46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36193B1-EF25-46A7-84CD-A4D222D2C711}"/>
              </a:ext>
            </a:extLst>
          </p:cNvPr>
          <p:cNvSpPr/>
          <p:nvPr/>
        </p:nvSpPr>
        <p:spPr>
          <a:xfrm>
            <a:off x="402336" y="3538727"/>
            <a:ext cx="7187184" cy="249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Pomohli jste už někdy někomu? Jak?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Bojíte se někdy si o pomoc říci? Proč? Proč je to dobré?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76A6727-8386-4AF8-8638-D44064CB4A2B}"/>
              </a:ext>
            </a:extLst>
          </p:cNvPr>
          <p:cNvSpPr/>
          <p:nvPr/>
        </p:nvSpPr>
        <p:spPr>
          <a:xfrm>
            <a:off x="402336" y="109729"/>
            <a:ext cx="957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Úryvek VI</a:t>
            </a:r>
            <a:endParaRPr lang="cs-CZ" sz="3600" dirty="0"/>
          </a:p>
          <a:p>
            <a:r>
              <a:rPr lang="cs-CZ" sz="3600" dirty="0"/>
              <a:t>Byl dojatý a </a:t>
            </a:r>
            <a:r>
              <a:rPr lang="cs-CZ" sz="3600" dirty="0" err="1"/>
              <a:t>štastný</a:t>
            </a:r>
            <a:r>
              <a:rPr lang="cs-CZ" sz="3600" dirty="0"/>
              <a:t>, i když se trochu styděl…</a:t>
            </a:r>
          </a:p>
        </p:txBody>
      </p:sp>
    </p:spTree>
    <p:extLst>
      <p:ext uri="{BB962C8B-B14F-4D97-AF65-F5344CB8AC3E}">
        <p14:creationId xmlns:p14="http://schemas.microsoft.com/office/powerpoint/2010/main" val="428581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1">
            <a:extLst>
              <a:ext uri="{FF2B5EF4-FFF2-40B4-BE49-F238E27FC236}">
                <a16:creationId xmlns:a16="http://schemas.microsoft.com/office/drawing/2014/main" id="{2414A241-D6D9-49A2-B834-7EBCED8EF46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135" y="290585"/>
            <a:ext cx="5218811" cy="487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B22E1D9-C8D6-4CCF-9EF2-3F9A77A0B5CA}"/>
              </a:ext>
            </a:extLst>
          </p:cNvPr>
          <p:cNvSpPr/>
          <p:nvPr/>
        </p:nvSpPr>
        <p:spPr>
          <a:xfrm>
            <a:off x="-1" y="4837177"/>
            <a:ext cx="8028433" cy="2210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Dozvěděli jste se z knih něco, co se vám v životě nějak hodilo? Co Vás třeba zachránilo nebo vám pomohlo?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F9106BB-3BBA-4721-9AE2-FA5FA82E66A3}"/>
              </a:ext>
            </a:extLst>
          </p:cNvPr>
          <p:cNvSpPr/>
          <p:nvPr/>
        </p:nvSpPr>
        <p:spPr>
          <a:xfrm>
            <a:off x="-1" y="24730"/>
            <a:ext cx="108173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Úryvek VII.</a:t>
            </a:r>
            <a:endParaRPr lang="cs-CZ" sz="3600" dirty="0"/>
          </a:p>
          <a:p>
            <a:r>
              <a:rPr lang="cs-CZ" sz="3600" dirty="0"/>
              <a:t>Kamilovi se vybavilo, co četl v knize o klimatu, a zavolal na svou špaččí rodinu: Blíží se HURIKÁN! </a:t>
            </a:r>
            <a:endParaRPr lang="cs-CZ" sz="3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6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BC61349C-CE26-4968-9853-6760CE53AB5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661" y="1382585"/>
            <a:ext cx="5761990" cy="54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301B382-1EC2-4C53-8877-EA80C0C01C43}"/>
              </a:ext>
            </a:extLst>
          </p:cNvPr>
          <p:cNvSpPr/>
          <p:nvPr/>
        </p:nvSpPr>
        <p:spPr>
          <a:xfrm>
            <a:off x="0" y="137159"/>
            <a:ext cx="11704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Úryvek </a:t>
            </a:r>
            <a:r>
              <a:rPr lang="cs-CZ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Vlll</a:t>
            </a:r>
            <a:r>
              <a:rPr lang="cs-CZ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cs-CZ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Konečně se bouře přehnala…A celé hejno se vzneslo s ním a letěli na jih...</a:t>
            </a:r>
          </a:p>
        </p:txBody>
      </p:sp>
    </p:spTree>
    <p:extLst>
      <p:ext uri="{BB962C8B-B14F-4D97-AF65-F5344CB8AC3E}">
        <p14:creationId xmlns:p14="http://schemas.microsoft.com/office/powerpoint/2010/main" val="111362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82A87098-91EC-4DBE-9225-C53257BF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Strategie vhodné pro předškolní děti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2AD90CCF-4D84-4577-9FE0-98462C8FA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Hledání souvislostí </a:t>
            </a:r>
            <a:r>
              <a:rPr lang="cs-CZ" dirty="0"/>
              <a:t>– propojování informací úrovni „já–text“ (osobní individuální zkušenost, tj. jakou já mám zkušenost s daným tématem, situací) a na úrovni „text–text“ (nalézání souvislostí mezi čteným textem a jinými „texty“, tj. situacemi v pohádkách, příbězích atd.,</a:t>
            </a:r>
          </a:p>
          <a:p>
            <a:r>
              <a:rPr lang="cs-CZ" b="1" dirty="0"/>
              <a:t>Vizualizace</a:t>
            </a:r>
            <a:r>
              <a:rPr lang="cs-CZ" dirty="0"/>
              <a:t> – vytváření smyslových představ na základě </a:t>
            </a:r>
            <a:r>
              <a:rPr lang="cs-CZ" dirty="0" smtClean="0"/>
              <a:t>informací </a:t>
            </a:r>
            <a:r>
              <a:rPr lang="cs-CZ" dirty="0"/>
              <a:t>z textu- jak vypadá, voní, chutná, zní apod.</a:t>
            </a:r>
          </a:p>
          <a:p>
            <a:r>
              <a:rPr lang="cs-CZ" b="1" dirty="0"/>
              <a:t>Usuzování</a:t>
            </a:r>
            <a:r>
              <a:rPr lang="cs-CZ" dirty="0"/>
              <a:t> - k již známému se přidává konkrétní informace z textu, na jejímž základě vyvodíme informaci novou</a:t>
            </a:r>
          </a:p>
          <a:p>
            <a:r>
              <a:rPr lang="cs-CZ" b="1" dirty="0"/>
              <a:t>Předvídání</a:t>
            </a:r>
            <a:r>
              <a:rPr lang="cs-CZ" dirty="0"/>
              <a:t> – odhaduje na základě vodítek z textu, jak se děj bude dále vyvíjet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04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07FC1-4ECB-4D41-9689-8F53EAA41E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33" y="82550"/>
            <a:ext cx="11478768" cy="671144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latin typeface="+mn-lt"/>
                <a:cs typeface="Times New Roman" panose="02020603050405020304" pitchFamily="18" charset="0"/>
              </a:rPr>
              <a:t>Čtení s předvídáním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KAMIL NEUMÍ LÍTAT: Jennifer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Berneová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předvídá z názvu knihy, o čem kniha bude</a:t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Kdo je asi Kamil? Proč neumí létat? Co se mu asi stalo, že nelétá?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272B4-2907-4DE2-BD69-3082B581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5719" cy="4635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C415F-AFE0-4572-A433-D9F321A94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93357"/>
          </a:xfrm>
        </p:spPr>
        <p:txBody>
          <a:bodyPr>
            <a:normAutofit fontScale="32500" lnSpcReduction="20000"/>
          </a:bodyPr>
          <a:lstStyle/>
          <a:p>
            <a:r>
              <a:rPr lang="cs-CZ" dirty="0"/>
              <a:t>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34B42-FD59-4972-814F-9B1AED028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" y="2441448"/>
            <a:ext cx="5824727" cy="3748215"/>
          </a:xfrm>
        </p:spPr>
        <p:txBody>
          <a:bodyPr>
            <a:normAutofit/>
          </a:bodyPr>
          <a:lstStyle/>
          <a:p>
            <a:endParaRPr lang="cs-CZ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Kdo je na obrázku? Jaký je? Proč si to myslíte? 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O čem bude asi příběh, který budeme číst?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29E0E7BC-45B3-4A37-B281-B8E282378DF8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647" y="804672"/>
            <a:ext cx="4946905" cy="556869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53" y="290301"/>
            <a:ext cx="3294373" cy="32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72E67EF-3D78-4EF6-8835-417EA9E651F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610"/>
            <a:ext cx="5654040" cy="54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7CDAEFE-F7D0-4F80-9C5A-394F00B23526}"/>
              </a:ext>
            </a:extLst>
          </p:cNvPr>
          <p:cNvSpPr/>
          <p:nvPr/>
        </p:nvSpPr>
        <p:spPr>
          <a:xfrm rot="10800000" flipV="1">
            <a:off x="146304" y="4718304"/>
            <a:ext cx="7342632" cy="190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Co myslíte, že objevil Kamil? Co ho asi bavilo?  Proč si to myslíte?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Co baví Vás? 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806F1A-B84C-4C0A-ADA4-D15D4F9B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65126"/>
            <a:ext cx="10997184" cy="851026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Úryvek I.</a:t>
            </a:r>
            <a:r>
              <a:rPr lang="cs-CZ" sz="3600" dirty="0">
                <a:latin typeface="+mn-lt"/>
              </a:rPr>
              <a:t> Kamil je špaček…</a:t>
            </a:r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5FB708-399E-475D-A5B0-CBB5857C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10759440" cy="54047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15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33083-2ABF-4905-AA42-9078B475CA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872" y="78944"/>
            <a:ext cx="11353800" cy="176371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Úryvek II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… </a:t>
            </a:r>
            <a:r>
              <a:rPr lang="cs-CZ" sz="5300" dirty="0">
                <a:latin typeface="+mn-lt"/>
              </a:rPr>
              <a:t>Kamil objevil KNIHU</a:t>
            </a:r>
            <a:r>
              <a:rPr lang="cs-CZ" sz="5300" dirty="0"/>
              <a:t>.</a:t>
            </a:r>
            <a:br>
              <a:rPr lang="cs-CZ" sz="5300" dirty="0"/>
            </a:br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8A320B21-6974-4902-94C8-B312D379D266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792" y="2754517"/>
            <a:ext cx="6236208" cy="38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: obousměrná vodorovná 5">
            <a:extLst>
              <a:ext uri="{FF2B5EF4-FFF2-40B4-BE49-F238E27FC236}">
                <a16:creationId xmlns:a16="http://schemas.microsoft.com/office/drawing/2014/main" id="{D2E8E02D-7858-4D41-BFAB-DDA7FFFF434B}"/>
              </a:ext>
            </a:extLst>
          </p:cNvPr>
          <p:cNvSpPr/>
          <p:nvPr/>
        </p:nvSpPr>
        <p:spPr>
          <a:xfrm>
            <a:off x="895350" y="7842885"/>
            <a:ext cx="5334000" cy="219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EF41EF2-3A99-4A65-A4E5-424A7DEF0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12" y="5455617"/>
            <a:ext cx="65726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Číst                                       					Chytat potravu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mimo text (rozvoj čtenářské strategie hledání souvislostí dítě – text):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Kdo Vám předčítá knihy? Máte to rádi? Proč?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Kde asi byl Kamil, proč si to myslíte?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7DADAEE-9476-4C56-B286-54A9F62A5D5F}"/>
              </a:ext>
            </a:extLst>
          </p:cNvPr>
          <p:cNvSpPr/>
          <p:nvPr/>
        </p:nvSpPr>
        <p:spPr>
          <a:xfrm>
            <a:off x="438912" y="4870888"/>
            <a:ext cx="491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altLang="cs-C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Názorová škála</a:t>
            </a:r>
            <a:r>
              <a:rPr lang="cs-CZ" alt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(děti se umístí na stanovištích ve třídě svého názoru)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altLang="cs-CZ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lepší, aby se Kamil naučil číst, nebo aby uměl chytat brouky, mravence a mouchy?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Šipka: obousměrná vodorovná 8">
            <a:extLst>
              <a:ext uri="{FF2B5EF4-FFF2-40B4-BE49-F238E27FC236}">
                <a16:creationId xmlns:a16="http://schemas.microsoft.com/office/drawing/2014/main" id="{0F96B319-2B3B-423C-832F-F03DFA9E033A}"/>
              </a:ext>
            </a:extLst>
          </p:cNvPr>
          <p:cNvSpPr/>
          <p:nvPr/>
        </p:nvSpPr>
        <p:spPr>
          <a:xfrm flipV="1">
            <a:off x="530352" y="5769868"/>
            <a:ext cx="6236208" cy="274296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51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E63EEBBE-00A4-4910-A1C9-97BA947DC7A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519" y="2203703"/>
            <a:ext cx="5035931" cy="441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40CB960-C133-46D1-9839-17F11E617114}"/>
              </a:ext>
            </a:extLst>
          </p:cNvPr>
          <p:cNvSpPr/>
          <p:nvPr/>
        </p:nvSpPr>
        <p:spPr>
          <a:xfrm>
            <a:off x="338328" y="374904"/>
            <a:ext cx="630153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Úryvek III.</a:t>
            </a:r>
            <a:endParaRPr lang="cs-CZ" sz="3600" dirty="0"/>
          </a:p>
          <a:p>
            <a:r>
              <a:rPr lang="cs-CZ" sz="3600" dirty="0"/>
              <a:t>Ulejvák byl v knihovně…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3600" dirty="0"/>
              <a:t>Rozhovory o tom, jak se knihy půjčují; jak se ke knihám chováme apod.</a:t>
            </a:r>
          </a:p>
          <a:p>
            <a:r>
              <a:rPr lang="cs-CZ" sz="3600" dirty="0"/>
              <a:t>Rozdíl mezi knihovnou a knihkupectvím.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8895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obrázek 4">
            <a:extLst>
              <a:ext uri="{FF2B5EF4-FFF2-40B4-BE49-F238E27FC236}">
                <a16:creationId xmlns:a16="http://schemas.microsoft.com/office/drawing/2014/main" id="{5D36634E-C4B3-4100-B196-B4B9F178815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80925"/>
            <a:ext cx="6729984" cy="62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92D11CA-854B-4E5C-9FC3-EB741909F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52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lastovka">
            <a:extLst>
              <a:ext uri="{FF2B5EF4-FFF2-40B4-BE49-F238E27FC236}">
                <a16:creationId xmlns:a16="http://schemas.microsoft.com/office/drawing/2014/main" id="{7E538AD2-453E-457E-893B-BE714198BC0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5752"/>
            <a:ext cx="4572000" cy="6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193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624</Words>
  <Application>Microsoft Office PowerPoint</Application>
  <PresentationFormat>Širokoúhlá obrazovka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               Vypracovala: Mgr. Monika Petrusová Čtenářské strategie jsou vědomé postupy a metody, které umožňují porozumět textu a souvislostem s ním spojeným. Základní strategií vhodnou pro předškolní věk je kladení otázek. </vt:lpstr>
      <vt:lpstr>Strategie vhodné pro předškolní děti</vt:lpstr>
      <vt:lpstr>Čtení s předvídáním  KAMIL NEUMÍ LÍTAT: Jennifer Berneová  Q: dítě předvídá z názvu knihy, o čem kniha bude Q: Kdo je asi Kamil? Proč neumí létat? Co se mu asi stalo, že nelétá? </vt:lpstr>
      <vt:lpstr> </vt:lpstr>
      <vt:lpstr>Úryvek I. Kamil je špaček… </vt:lpstr>
      <vt:lpstr>Úryvek II … Kamil objevil KNIHU.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Čtenářské strategie</dc:title>
  <dc:creator>Hana Petrusová</dc:creator>
  <cp:lastModifiedBy>Školka</cp:lastModifiedBy>
  <cp:revision>36</cp:revision>
  <dcterms:created xsi:type="dcterms:W3CDTF">2024-01-27T15:44:40Z</dcterms:created>
  <dcterms:modified xsi:type="dcterms:W3CDTF">2024-02-22T09:15:29Z</dcterms:modified>
</cp:coreProperties>
</file>