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12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66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68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40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113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433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37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53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0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844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3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BED205C-9DAC-4F45-BA87-0714B556CBEF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C9626EA-C3ED-4F1F-B46F-9674AC7C9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95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rev.cz/implementace-preventivnich-strategii-a-programu-inep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oradna.adiktologie.cz/" TargetMode="External"/><Relationship Id="rId3" Type="http://schemas.openxmlformats.org/officeDocument/2006/relationships/hyperlink" Target="https://www.linkabezpeci.cz/napis-nam" TargetMode="External"/><Relationship Id="rId7" Type="http://schemas.openxmlformats.org/officeDocument/2006/relationships/hyperlink" Target="https://poradna.e-bezpeci.cz/" TargetMode="External"/><Relationship Id="rId2" Type="http://schemas.openxmlformats.org/officeDocument/2006/relationships/hyperlink" Target="https://www.linkabezpeci.cz/cha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oponline.cz/cs/" TargetMode="External"/><Relationship Id="rId5" Type="http://schemas.openxmlformats.org/officeDocument/2006/relationships/hyperlink" Target="mailto:problem@ditekrize.cz" TargetMode="External"/><Relationship Id="rId10" Type="http://schemas.openxmlformats.org/officeDocument/2006/relationships/hyperlink" Target="mailto:adiktologie@remedis.cz" TargetMode="External"/><Relationship Id="rId4" Type="http://schemas.openxmlformats.org/officeDocument/2006/relationships/hyperlink" Target="https://www.ditekrize.cz/kontakt/" TargetMode="External"/><Relationship Id="rId9" Type="http://schemas.openxmlformats.org/officeDocument/2006/relationships/hyperlink" Target="mailto:heresova@magdalena-ops.cz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" y="2245895"/>
            <a:ext cx="11817865" cy="1532021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Společné setkání </a:t>
            </a:r>
            <a:r>
              <a:rPr lang="cs-CZ" sz="5400" b="1" dirty="0" err="1" smtClean="0"/>
              <a:t>preventistů</a:t>
            </a: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/>
              <a:t>ZŠ </a:t>
            </a:r>
            <a:r>
              <a:rPr lang="cs-CZ" sz="5400" b="1" cap="none" dirty="0" smtClean="0"/>
              <a:t>a </a:t>
            </a:r>
            <a:r>
              <a:rPr lang="cs-CZ" sz="5400" b="1" dirty="0" smtClean="0"/>
              <a:t>MŠ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45766" y="4808122"/>
            <a:ext cx="8045373" cy="429625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79558" y="4168506"/>
            <a:ext cx="6720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15. </a:t>
            </a:r>
            <a:r>
              <a:rPr lang="cs-CZ" sz="3200" dirty="0"/>
              <a:t>ú</a:t>
            </a:r>
            <a:r>
              <a:rPr lang="cs-CZ" sz="3200" dirty="0" smtClean="0"/>
              <a:t>nora 2024, v PPP pro Prahu 1,2 a 4</a:t>
            </a:r>
            <a:endParaRPr lang="cs-CZ" sz="3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55" y="5143871"/>
            <a:ext cx="6306553" cy="10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Program: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9646" y="2334126"/>
            <a:ext cx="10597415" cy="388379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 smtClean="0"/>
              <a:t> Přivítání a představení preventivního </a:t>
            </a:r>
            <a:r>
              <a:rPr lang="cs-CZ" sz="3200" b="1" dirty="0" err="1" smtClean="0"/>
              <a:t>PADLETu</a:t>
            </a:r>
            <a:r>
              <a:rPr lang="cs-CZ" sz="3200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b="1" dirty="0" smtClean="0"/>
              <a:t> Připomenutí kurzu </a:t>
            </a:r>
            <a:r>
              <a:rPr lang="cs-CZ" sz="3200" b="1" dirty="0" err="1" smtClean="0"/>
              <a:t>TeP</a:t>
            </a:r>
            <a:r>
              <a:rPr lang="cs-CZ" sz="3200" b="1" dirty="0" smtClean="0"/>
              <a:t> – Technologie a Prevence pro pedagogy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b="1" dirty="0" smtClean="0"/>
              <a:t> Seznámení a propojení </a:t>
            </a:r>
            <a:r>
              <a:rPr lang="cs-CZ" sz="3200" b="1" dirty="0" err="1" smtClean="0"/>
              <a:t>preventistů</a:t>
            </a:r>
            <a:r>
              <a:rPr lang="cs-CZ" sz="3200" b="1" dirty="0" smtClean="0"/>
              <a:t> MŠ a ZŠ, možnosti  spolupráce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b="1" dirty="0" smtClean="0"/>
              <a:t>Digitální </a:t>
            </a:r>
            <a:r>
              <a:rPr lang="cs-CZ" sz="3200" b="1" dirty="0" err="1" smtClean="0"/>
              <a:t>wellbeing</a:t>
            </a:r>
            <a:r>
              <a:rPr lang="cs-CZ" sz="3200" b="1" dirty="0" smtClean="0"/>
              <a:t> </a:t>
            </a:r>
          </a:p>
          <a:p>
            <a:pPr marL="228600" lvl="1" indent="0">
              <a:buNone/>
            </a:pPr>
            <a:r>
              <a:rPr lang="cs-CZ" sz="2400" b="1" dirty="0" smtClean="0"/>
              <a:t>(lektoruje Diana Burdová, </a:t>
            </a:r>
            <a:r>
              <a:rPr lang="cs-CZ" sz="2400" b="1" dirty="0" err="1" smtClean="0"/>
              <a:t>Linkin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Sphere</a:t>
            </a:r>
            <a:r>
              <a:rPr lang="cs-CZ" sz="2400" b="1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marL="457200" lvl="2" indent="0">
              <a:buNone/>
            </a:pPr>
            <a:r>
              <a:rPr lang="cs-CZ" sz="2000" b="1" dirty="0" smtClean="0"/>
              <a:t>Představení programu pro rodiče, </a:t>
            </a:r>
            <a:r>
              <a:rPr lang="cs-CZ" sz="2000" b="1" dirty="0"/>
              <a:t>kteří se svými dětmi využívají digitální technologie. </a:t>
            </a:r>
            <a:r>
              <a:rPr lang="cs-CZ" sz="2000" b="1" dirty="0" smtClean="0"/>
              <a:t>Ukazuje </a:t>
            </a:r>
            <a:r>
              <a:rPr lang="cs-CZ" sz="2000" b="1" dirty="0"/>
              <a:t>fyzické, psychické i sociální problémy spojené s nadměrným používáním technologií. Vysvětluje mechanismus, proč děti nedají telefon z ruky. Proč je dobré nastavit pravidla, digitální dohodu a v čem to spočívá..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9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3150" y="260113"/>
            <a:ext cx="7908997" cy="150876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PADLET – virtuální nástěnka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3032" y="2261937"/>
            <a:ext cx="113177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200" dirty="0" smtClean="0"/>
              <a:t>   zaměření na prevenci</a:t>
            </a:r>
          </a:p>
          <a:p>
            <a:r>
              <a:rPr lang="cs-CZ" sz="3200" dirty="0" smtClean="0"/>
              <a:t>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200" dirty="0" smtClean="0"/>
              <a:t>   plánované akce, zajímavé odkazy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   a informace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3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200" dirty="0" smtClean="0"/>
              <a:t>   přístup jen pro zvané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200" dirty="0" smtClean="0"/>
              <a:t>   https://padlet.com/prevencepraha4/prevence-m-praha-4-52h40r2w8y11nyd9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621" y="1838427"/>
            <a:ext cx="3090467" cy="37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05"/>
            <a:ext cx="12192000" cy="63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235" y="519765"/>
            <a:ext cx="10515600" cy="90477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Online Kurz – ZDARMA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5696" y="1771048"/>
            <a:ext cx="10515600" cy="4937759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3600" b="1" dirty="0"/>
              <a:t>Technologie a Prevence (</a:t>
            </a:r>
            <a:r>
              <a:rPr lang="cs-CZ" sz="3600" b="1" dirty="0" err="1"/>
              <a:t>TeP</a:t>
            </a:r>
            <a:r>
              <a:rPr lang="cs-CZ" sz="3600" b="1" dirty="0" smtClean="0"/>
              <a:t>)</a:t>
            </a:r>
          </a:p>
          <a:p>
            <a:pPr algn="l"/>
            <a:r>
              <a:rPr lang="cs-CZ" sz="2800" i="1" dirty="0" err="1"/>
              <a:t>Gabrhelík</a:t>
            </a:r>
            <a:r>
              <a:rPr lang="cs-CZ" sz="2800" i="1" dirty="0"/>
              <a:t>, R., Lukavská, K., Slussareff, M. (2021). Technologie a prevence (</a:t>
            </a:r>
            <a:r>
              <a:rPr lang="cs-CZ" sz="2800" i="1" dirty="0" err="1"/>
              <a:t>TeP</a:t>
            </a:r>
            <a:r>
              <a:rPr lang="cs-CZ" sz="2800" i="1" dirty="0"/>
              <a:t>). Praha: Univerzita Karlova</a:t>
            </a:r>
            <a:r>
              <a:rPr lang="cs-CZ" sz="2800" i="1" dirty="0" smtClean="0"/>
              <a:t>.</a:t>
            </a:r>
          </a:p>
          <a:p>
            <a:pPr algn="l"/>
            <a:endParaRPr lang="cs-CZ" sz="2800" b="1" i="1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2400" dirty="0"/>
              <a:t>o</a:t>
            </a:r>
            <a:r>
              <a:rPr lang="cs-CZ" sz="2400" dirty="0" smtClean="0"/>
              <a:t>nline kurz nabízí základní </a:t>
            </a:r>
            <a:r>
              <a:rPr lang="cs-CZ" sz="2400" dirty="0"/>
              <a:t>orientaci ve spektru problémů souvisejících s užíváním technologií, v projevech nadměrného užívání technologií či v možnostech rodičů a pečujících </a:t>
            </a:r>
            <a:r>
              <a:rPr lang="cs-CZ" sz="2400" dirty="0" smtClean="0"/>
              <a:t>osob </a:t>
            </a:r>
            <a:r>
              <a:rPr lang="cs-CZ" sz="2400" dirty="0"/>
              <a:t>při pomoci s udržením </a:t>
            </a:r>
            <a:r>
              <a:rPr lang="cs-CZ" sz="2400" dirty="0" smtClean="0"/>
              <a:t>kontroly </a:t>
            </a:r>
            <a:r>
              <a:rPr lang="cs-CZ" sz="2400" dirty="0"/>
              <a:t>nad technologiemi</a:t>
            </a:r>
            <a:r>
              <a:rPr lang="cs-CZ" sz="2400" dirty="0" smtClean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2400" dirty="0" smtClean="0"/>
              <a:t>Odkaz na kurz přes IPREV: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cs-CZ" sz="2400" b="1" dirty="0">
                <a:solidFill>
                  <a:schemeClr val="tx1"/>
                </a:solidFill>
                <a:hlinkClick r:id="rId2"/>
              </a:rPr>
              <a:t>://www.iprev.cz/implementace-preventivnich-strategii-a-programu-inep</a:t>
            </a:r>
            <a:r>
              <a:rPr lang="cs-CZ" sz="2400" b="1" dirty="0" smtClean="0">
                <a:solidFill>
                  <a:schemeClr val="tx1"/>
                </a:solidFill>
                <a:hlinkClick r:id="rId2"/>
              </a:rPr>
              <a:t>/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235" y="519765"/>
            <a:ext cx="10515600" cy="90477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Možnosti </a:t>
            </a:r>
            <a:r>
              <a:rPr lang="cs-CZ" sz="4000" b="1" dirty="0">
                <a:solidFill>
                  <a:schemeClr val="tx1"/>
                </a:solidFill>
              </a:rPr>
              <a:t>spolupráce</a:t>
            </a:r>
            <a:r>
              <a:rPr lang="cs-CZ" sz="4000" b="1" dirty="0" smtClean="0">
                <a:solidFill>
                  <a:schemeClr val="tx1"/>
                </a:solidFill>
              </a:rPr>
              <a:t> MŠ a ZŠ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5696" y="1771048"/>
            <a:ext cx="10515600" cy="4937759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</a:rPr>
              <a:t>akce </a:t>
            </a:r>
            <a:r>
              <a:rPr lang="pl-PL" sz="2400" b="1" dirty="0">
                <a:solidFill>
                  <a:schemeClr val="tx1"/>
                </a:solidFill>
              </a:rPr>
              <a:t>pro rodiče s </a:t>
            </a:r>
            <a:r>
              <a:rPr lang="pl-PL" sz="2400" b="1" dirty="0" smtClean="0">
                <a:solidFill>
                  <a:schemeClr val="tx1"/>
                </a:solidFill>
              </a:rPr>
              <a:t>dětmi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chemeClr val="tx1"/>
                </a:solidFill>
              </a:rPr>
              <a:t> Škola </a:t>
            </a:r>
            <a:r>
              <a:rPr lang="cs-CZ" sz="2400" b="1" dirty="0">
                <a:solidFill>
                  <a:schemeClr val="tx1"/>
                </a:solidFill>
              </a:rPr>
              <a:t>nanečisto, pohádková </a:t>
            </a:r>
            <a:r>
              <a:rPr lang="cs-CZ" sz="2400" b="1" dirty="0" smtClean="0">
                <a:solidFill>
                  <a:schemeClr val="tx1"/>
                </a:solidFill>
              </a:rPr>
              <a:t>akademie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chemeClr val="tx1"/>
                </a:solidFill>
              </a:rPr>
              <a:t> Těšíme </a:t>
            </a:r>
            <a:r>
              <a:rPr lang="cs-CZ" sz="2400" b="1" dirty="0">
                <a:solidFill>
                  <a:schemeClr val="tx1"/>
                </a:solidFill>
              </a:rPr>
              <a:t>se do školy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chemeClr val="tx1"/>
                </a:solidFill>
              </a:rPr>
              <a:t> Společné </a:t>
            </a:r>
            <a:r>
              <a:rPr lang="cs-CZ" sz="2400" b="1" dirty="0">
                <a:solidFill>
                  <a:schemeClr val="tx1"/>
                </a:solidFill>
              </a:rPr>
              <a:t>akce, návštěvy, </a:t>
            </a:r>
            <a:r>
              <a:rPr lang="cs-CZ" sz="2400" b="1" dirty="0" smtClean="0">
                <a:solidFill>
                  <a:schemeClr val="tx1"/>
                </a:solidFill>
              </a:rPr>
              <a:t>sdílení, konzultace, společné vzdělávání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chemeClr val="tx1"/>
                </a:solidFill>
              </a:rPr>
              <a:t> ukázky </a:t>
            </a:r>
            <a:r>
              <a:rPr lang="cs-CZ" sz="2400" b="1" dirty="0">
                <a:solidFill>
                  <a:schemeClr val="tx1"/>
                </a:solidFill>
              </a:rPr>
              <a:t>pro předškoláky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chemeClr val="tx1"/>
                </a:solidFill>
              </a:rPr>
              <a:t> Pravidelné návštěvy předškoláků na ZŠ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chemeClr val="tx1"/>
                </a:solidFill>
              </a:rPr>
              <a:t> Sluníčková </a:t>
            </a:r>
            <a:r>
              <a:rPr lang="cs-CZ" sz="2400" b="1" dirty="0">
                <a:solidFill>
                  <a:schemeClr val="tx1"/>
                </a:solidFill>
              </a:rPr>
              <a:t>škola, Dny otevřených </a:t>
            </a:r>
            <a:r>
              <a:rPr lang="cs-CZ" sz="2400" b="1" dirty="0" smtClean="0">
                <a:solidFill>
                  <a:schemeClr val="tx1"/>
                </a:solidFill>
              </a:rPr>
              <a:t>dveří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chemeClr val="tx1"/>
                </a:solidFill>
              </a:rPr>
              <a:t> Spolupráce při  rozvoji čtenářské </a:t>
            </a:r>
            <a:r>
              <a:rPr lang="cs-CZ" sz="2400" b="1" dirty="0" err="1">
                <a:solidFill>
                  <a:schemeClr val="tx1"/>
                </a:solidFill>
              </a:rPr>
              <a:t>pregramotnosti</a:t>
            </a:r>
            <a:r>
              <a:rPr lang="cs-CZ" sz="2400" b="1" dirty="0">
                <a:solidFill>
                  <a:schemeClr val="tx1"/>
                </a:solidFill>
              </a:rPr>
              <a:t> a </a:t>
            </a:r>
            <a:r>
              <a:rPr lang="cs-CZ" sz="2400" b="1" dirty="0" smtClean="0">
                <a:solidFill>
                  <a:schemeClr val="tx1"/>
                </a:solidFill>
              </a:rPr>
              <a:t>badatelství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chemeClr val="tx1"/>
                </a:solidFill>
              </a:rPr>
              <a:t> Využití školních hřišť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1600" b="1" cap="none" dirty="0">
                <a:solidFill>
                  <a:schemeClr val="tx1"/>
                </a:solidFill>
              </a:rPr>
              <a:t>§ 30  (3) </a:t>
            </a:r>
            <a:r>
              <a:rPr lang="cs-CZ" sz="2000" b="1" cap="none" dirty="0">
                <a:solidFill>
                  <a:schemeClr val="tx1"/>
                </a:solidFill>
              </a:rPr>
              <a:t>Školní řád nebo vnitřní řád může omezit nebo zakázat používání mobilních telefonů nebo jiných elektronických zařízení dětmi, žáky nebo studenty, s výjimkou jejich používání </a:t>
            </a:r>
            <a:r>
              <a:rPr lang="cs-CZ" sz="2000" b="1" cap="none" dirty="0" smtClean="0">
                <a:solidFill>
                  <a:schemeClr val="tx1"/>
                </a:solidFill>
              </a:rPr>
              <a:t>v </a:t>
            </a:r>
            <a:r>
              <a:rPr lang="cs-CZ" sz="2000" b="1" cap="none" dirty="0">
                <a:solidFill>
                  <a:schemeClr val="tx1"/>
                </a:solidFill>
              </a:rPr>
              <a:t>nezbytném rozsahu ze zdravotních důvodů.</a:t>
            </a:r>
            <a:r>
              <a:rPr lang="cs-CZ" sz="2000" cap="none" dirty="0">
                <a:solidFill>
                  <a:schemeClr val="tx1"/>
                </a:solidFill>
              </a:rPr>
              <a:t> </a:t>
            </a:r>
            <a:r>
              <a:rPr lang="cs-CZ" sz="2000" cap="none" dirty="0" smtClean="0">
                <a:solidFill>
                  <a:schemeClr val="tx1"/>
                </a:solidFill>
              </a:rPr>
              <a:t/>
            </a:r>
            <a:br>
              <a:rPr lang="cs-CZ" sz="2000" cap="none" dirty="0" smtClean="0">
                <a:solidFill>
                  <a:schemeClr val="tx1"/>
                </a:solidFill>
              </a:rPr>
            </a:br>
            <a:r>
              <a:rPr lang="cs-CZ" sz="2000" cap="none" dirty="0" smtClean="0">
                <a:solidFill>
                  <a:schemeClr val="tx1"/>
                </a:solidFill>
              </a:rPr>
              <a:t>Zákon č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>
                <a:solidFill>
                  <a:schemeClr val="tx1"/>
                </a:solidFill>
              </a:rPr>
              <a:t>561/2004 </a:t>
            </a:r>
            <a:r>
              <a:rPr lang="cs-CZ" sz="2000" dirty="0" smtClean="0">
                <a:solidFill>
                  <a:schemeClr val="tx1"/>
                </a:solidFill>
              </a:rPr>
              <a:t>S</a:t>
            </a:r>
            <a:r>
              <a:rPr lang="cs-CZ" sz="2000" cap="none" dirty="0" smtClean="0">
                <a:solidFill>
                  <a:schemeClr val="tx1"/>
                </a:solidFill>
              </a:rPr>
              <a:t>b. („Školský zákon“)</a:t>
            </a:r>
            <a:r>
              <a:rPr lang="cs-CZ" sz="2000" cap="none" dirty="0">
                <a:solidFill>
                  <a:schemeClr val="tx1"/>
                </a:solidFill>
              </a:rPr>
              <a:t/>
            </a:r>
            <a:br>
              <a:rPr lang="cs-CZ" sz="2000" cap="none" dirty="0">
                <a:solidFill>
                  <a:schemeClr val="tx1"/>
                </a:solidFill>
              </a:rPr>
            </a:br>
            <a:endParaRPr lang="cs-CZ" sz="2000" cap="none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3191" y="1155032"/>
            <a:ext cx="8474884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4000" b="1" dirty="0"/>
              <a:t>P</a:t>
            </a:r>
            <a:r>
              <a:rPr lang="cs-CZ" sz="4000" b="1" dirty="0" smtClean="0"/>
              <a:t>oužívání mobilních telefonů ve škole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917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33191" y="1155032"/>
            <a:ext cx="347563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Důležité kontakty: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10653" y="2233061"/>
            <a:ext cx="101628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Linka bezpečí - telefon </a:t>
            </a:r>
            <a:r>
              <a:rPr lang="cs-CZ" b="1" dirty="0" smtClean="0"/>
              <a:t>116 111</a:t>
            </a:r>
            <a:r>
              <a:rPr lang="cs-CZ" dirty="0" smtClean="0"/>
              <a:t>, </a:t>
            </a:r>
            <a:r>
              <a:rPr lang="cs-CZ" b="1" dirty="0" smtClean="0">
                <a:hlinkClick r:id="rId2" tooltip="Odkaz na jiné stránky - nové okno"/>
              </a:rPr>
              <a:t>chat</a:t>
            </a:r>
            <a:r>
              <a:rPr lang="cs-CZ" dirty="0" smtClean="0"/>
              <a:t> nebo </a:t>
            </a:r>
            <a:r>
              <a:rPr lang="cs-CZ" dirty="0" smtClean="0">
                <a:hlinkClick r:id="rId3" tooltip="Odkaz na jiné stránky - nové okno"/>
              </a:rPr>
              <a:t>e-mail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hlinkClick r:id="rId4" tooltip="Odkaz na jiné stránky - nové okno"/>
              </a:rPr>
              <a:t>Dětské krizové centrum</a:t>
            </a:r>
            <a:r>
              <a:rPr lang="cs-CZ" dirty="0" smtClean="0"/>
              <a:t> - </a:t>
            </a:r>
            <a:r>
              <a:rPr lang="cs-CZ" dirty="0" smtClean="0">
                <a:hlinkClick r:id="rId4"/>
              </a:rPr>
              <a:t>https://www.ditekrize.cz/kontakt/</a:t>
            </a:r>
            <a:r>
              <a:rPr lang="cs-CZ" dirty="0" smtClean="0"/>
              <a:t> - Linka důvěry telefon </a:t>
            </a:r>
            <a:r>
              <a:rPr lang="cs-CZ" b="1" dirty="0" smtClean="0"/>
              <a:t>241 484 149</a:t>
            </a:r>
            <a:r>
              <a:rPr lang="cs-CZ" dirty="0" smtClean="0"/>
              <a:t>, </a:t>
            </a:r>
          </a:p>
          <a:p>
            <a:r>
              <a:rPr lang="cs-CZ" dirty="0" smtClean="0"/>
              <a:t>      on-line chat nebo e-mail na odkazu vepředu </a:t>
            </a:r>
          </a:p>
          <a:p>
            <a:r>
              <a:rPr lang="cs-CZ" dirty="0" smtClean="0"/>
              <a:t>      Dětské krizové centrum: linka pro rizika kyberprostoru: 778 510 510, </a:t>
            </a:r>
            <a:r>
              <a:rPr lang="cs-CZ" u="sng" dirty="0" smtClean="0">
                <a:hlinkClick r:id="rId5"/>
              </a:rPr>
              <a:t>problem@ditekrize.cz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hlinkClick r:id="rId6" tooltip="Odkaz na jiné stránky - nové okno"/>
              </a:rPr>
              <a:t>STOPonline.cz</a:t>
            </a:r>
            <a:r>
              <a:rPr lang="cs-CZ" dirty="0" smtClean="0"/>
              <a:t> - </a:t>
            </a:r>
            <a:r>
              <a:rPr lang="cs-CZ" dirty="0" smtClean="0">
                <a:hlinkClick r:id="rId6"/>
              </a:rPr>
              <a:t>https://www.stoponline.cz/cs/</a:t>
            </a:r>
            <a:r>
              <a:rPr lang="cs-CZ" dirty="0" smtClean="0"/>
              <a:t> - linka pro hlášení závadného obsahu na internetu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hlinkClick r:id="rId7" tooltip="Odkaz na jiné stránky - nové okno"/>
              </a:rPr>
              <a:t>Napiš nám</a:t>
            </a:r>
            <a:r>
              <a:rPr lang="cs-CZ" dirty="0" smtClean="0"/>
              <a:t> - </a:t>
            </a:r>
            <a:r>
              <a:rPr lang="cs-CZ" dirty="0" smtClean="0">
                <a:hlinkClick r:id="rId7"/>
              </a:rPr>
              <a:t>https://poradna.e-bezpeci.cz/</a:t>
            </a:r>
            <a:r>
              <a:rPr lang="cs-CZ" dirty="0" smtClean="0"/>
              <a:t> - poradna projektu E-bezpečí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Online </a:t>
            </a:r>
            <a:r>
              <a:rPr lang="cs-CZ" dirty="0" smtClean="0"/>
              <a:t>poradna: </a:t>
            </a:r>
            <a:r>
              <a:rPr lang="cs-CZ" u="sng" dirty="0" smtClean="0">
                <a:hlinkClick r:id="rId8"/>
              </a:rPr>
              <a:t>http</a:t>
            </a:r>
            <a:r>
              <a:rPr lang="cs-CZ" u="sng" dirty="0">
                <a:hlinkClick r:id="rId8"/>
              </a:rPr>
              <a:t>://poradna.adiktologie.cz</a:t>
            </a:r>
            <a:r>
              <a:rPr lang="cs-CZ" u="sng" dirty="0" smtClean="0">
                <a:hlinkClick r:id="rId8"/>
              </a:rPr>
              <a:t>/</a:t>
            </a:r>
            <a:endParaRPr lang="cs-CZ" u="sng" dirty="0" smtClean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err="1"/>
              <a:t>Adiktologická</a:t>
            </a:r>
            <a:r>
              <a:rPr lang="cs-CZ" b="1" dirty="0"/>
              <a:t> </a:t>
            </a:r>
            <a:r>
              <a:rPr lang="cs-CZ" b="1" dirty="0" smtClean="0"/>
              <a:t>ambulance Praha 4 Podolí: Magdalena, o.p.s.: e</a:t>
            </a:r>
            <a:r>
              <a:rPr lang="cs-CZ" dirty="0" smtClean="0"/>
              <a:t>-mail</a:t>
            </a:r>
            <a:r>
              <a:rPr lang="cs-CZ" dirty="0"/>
              <a:t>: </a:t>
            </a:r>
            <a:r>
              <a:rPr lang="cs-CZ" b="1" u="sng" dirty="0" smtClean="0">
                <a:hlinkClick r:id="rId9"/>
              </a:rPr>
              <a:t>heresova@magdalena-ops.cz</a:t>
            </a:r>
            <a:endParaRPr lang="cs-CZ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err="1" smtClean="0"/>
              <a:t>Adiktologická</a:t>
            </a:r>
            <a:r>
              <a:rPr lang="cs-CZ" b="1" dirty="0" smtClean="0"/>
              <a:t> ambulance </a:t>
            </a:r>
            <a:r>
              <a:rPr lang="cs-CZ" b="1" dirty="0" err="1" smtClean="0"/>
              <a:t>Remedis</a:t>
            </a:r>
            <a:r>
              <a:rPr lang="cs-CZ" b="1" dirty="0" smtClean="0"/>
              <a:t>: </a:t>
            </a:r>
            <a:r>
              <a:rPr lang="cs-CZ" dirty="0" smtClean="0">
                <a:hlinkClick r:id="rId10"/>
              </a:rPr>
              <a:t>adiktologie@remedis.cz</a:t>
            </a:r>
            <a:r>
              <a:rPr lang="cs-CZ" dirty="0" smtClean="0"/>
              <a:t>, +420 226 216 200, +420 226 216 205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189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cap="none" dirty="0" smtClean="0"/>
              <a:t>Děkujeme za pozornost</a:t>
            </a:r>
            <a:endParaRPr lang="cs-CZ" sz="3600" cap="non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3191" y="4726004"/>
            <a:ext cx="10515600" cy="1618649"/>
          </a:xfrm>
        </p:spPr>
        <p:txBody>
          <a:bodyPr>
            <a:normAutofit/>
          </a:bodyPr>
          <a:lstStyle/>
          <a:p>
            <a:r>
              <a:rPr lang="cs-CZ" dirty="0" smtClean="0"/>
              <a:t>odd. prevence MČ Praha 4 a </a:t>
            </a:r>
            <a:r>
              <a:rPr lang="cs-CZ" dirty="0" err="1" smtClean="0"/>
              <a:t>Pedagogicko</a:t>
            </a:r>
            <a:r>
              <a:rPr lang="cs-CZ" dirty="0" smtClean="0"/>
              <a:t> – psychologická poradna pro Prahu 1,2 a 4</a:t>
            </a:r>
          </a:p>
          <a:p>
            <a:pPr algn="l"/>
            <a:r>
              <a:rPr lang="cs-CZ" sz="1500" dirty="0" smtClean="0">
                <a:solidFill>
                  <a:schemeClr val="tx1"/>
                </a:solidFill>
              </a:rPr>
              <a:t>Mgr. Zuzana Fišerová, vedoucí odd. prevence Odboru školství, prevence a rodinné politiky: 261 192 108,  606 658 029, mail: zuzana.fiserova@praha4.cz</a:t>
            </a:r>
          </a:p>
          <a:p>
            <a:pPr algn="l"/>
            <a:r>
              <a:rPr lang="cs-CZ" sz="1500" dirty="0" smtClean="0">
                <a:solidFill>
                  <a:schemeClr val="tx1"/>
                </a:solidFill>
              </a:rPr>
              <a:t>PaedDr</a:t>
            </a:r>
            <a:r>
              <a:rPr lang="cs-CZ" sz="1500" dirty="0">
                <a:solidFill>
                  <a:schemeClr val="tx1"/>
                </a:solidFill>
              </a:rPr>
              <a:t>. Lenka </a:t>
            </a:r>
            <a:r>
              <a:rPr lang="cs-CZ" sz="1500" dirty="0" smtClean="0">
                <a:solidFill>
                  <a:schemeClr val="tx1"/>
                </a:solidFill>
              </a:rPr>
              <a:t>Marušková, metodička prevence PPP pro Prahu 1,2 a 4: </a:t>
            </a:r>
            <a:r>
              <a:rPr lang="cs-CZ" sz="1500" dirty="0">
                <a:solidFill>
                  <a:schemeClr val="tx1"/>
                </a:solidFill>
              </a:rPr>
              <a:t>tel. 727 824 028 nebo 267 997 015, </a:t>
            </a:r>
            <a:r>
              <a:rPr lang="cs-CZ" sz="1500" dirty="0" smtClean="0">
                <a:solidFill>
                  <a:schemeClr val="tx1"/>
                </a:solidFill>
              </a:rPr>
              <a:t>mail</a:t>
            </a:r>
            <a:r>
              <a:rPr lang="cs-CZ" sz="1500" dirty="0">
                <a:solidFill>
                  <a:schemeClr val="tx1"/>
                </a:solidFill>
              </a:rPr>
              <a:t>: lmaruskova@ppppraha.cz. 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694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541</Words>
  <Application>Microsoft Office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Corbel</vt:lpstr>
      <vt:lpstr>Wingdings</vt:lpstr>
      <vt:lpstr>Pruhy</vt:lpstr>
      <vt:lpstr>Společné setkání preventistů ZŠ a MŠ</vt:lpstr>
      <vt:lpstr>Program:</vt:lpstr>
      <vt:lpstr>PADLET – virtuální nástěnka</vt:lpstr>
      <vt:lpstr>Prezentace aplikace PowerPoint</vt:lpstr>
      <vt:lpstr>Online Kurz – ZDARMA</vt:lpstr>
      <vt:lpstr>Možnosti spolupráce MŠ a ZŠ</vt:lpstr>
      <vt:lpstr>§ 30  (3) Školní řád nebo vnitřní řád může omezit nebo zakázat používání mobilních telefonů nebo jiných elektronických zařízení dětmi, žáky nebo studenty, s výjimkou jejich používání v nezbytném rozsahu ze zdravotních důvodů.  Zákon č. 561/2004 Sb. („Školský zákon“) </vt:lpstr>
      <vt:lpstr>Prezentace aplikace PowerPoint</vt:lpstr>
      <vt:lpstr>Děkujeme za pozornost</vt:lpstr>
    </vt:vector>
  </TitlesOfParts>
  <Company>MU Praha 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Společné setkání preventistů ZŠ, MŠ</dc:title>
  <dc:creator>Fišerová Zuzana [P4]</dc:creator>
  <cp:lastModifiedBy>Uživatel systému Windows</cp:lastModifiedBy>
  <cp:revision>27</cp:revision>
  <dcterms:created xsi:type="dcterms:W3CDTF">2024-02-13T07:19:28Z</dcterms:created>
  <dcterms:modified xsi:type="dcterms:W3CDTF">2024-03-06T07:30:33Z</dcterms:modified>
</cp:coreProperties>
</file>