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3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691" y="3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457200" y="-640080"/>
            <a:ext cx="2377440" cy="2377440"/>
          </a:xfrm>
          <a:prstGeom prst="ellipse">
            <a:avLst/>
          </a:prstGeom>
          <a:solidFill>
            <a:srgbClr val="3576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3576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94360" y="640080"/>
            <a:ext cx="4709160" cy="53949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2DA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051560"/>
            <a:ext cx="3556423" cy="11018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3400" b="1" dirty="0" err="1">
                <a:solidFill>
                  <a:srgbClr val="253C3E"/>
                </a:solidFill>
                <a:latin typeface="Aptos Display"/>
              </a:rPr>
              <a:t>Vzdělávací</a:t>
            </a:r>
            <a:r>
              <a:rPr sz="3400" b="1" dirty="0">
                <a:solidFill>
                  <a:srgbClr val="253C3E"/>
                </a:solidFill>
                <a:latin typeface="Aptos Display"/>
              </a:rPr>
              <a:t> </a:t>
            </a:r>
            <a:r>
              <a:rPr sz="3400" b="1" dirty="0" err="1" smtClean="0">
                <a:solidFill>
                  <a:srgbClr val="253C3E"/>
                </a:solidFill>
                <a:latin typeface="Aptos Display"/>
              </a:rPr>
              <a:t>cesta</a:t>
            </a:r>
            <a:endParaRPr lang="cs-CZ" sz="3400" b="1" dirty="0">
              <a:solidFill>
                <a:srgbClr val="253C3E"/>
              </a:solidFill>
              <a:latin typeface="Aptos Display"/>
            </a:endParaRPr>
          </a:p>
          <a:p>
            <a:pPr algn="l"/>
            <a:r>
              <a:rPr sz="3400" b="1" dirty="0" err="1" smtClean="0">
                <a:solidFill>
                  <a:srgbClr val="253C3E"/>
                </a:solidFill>
                <a:latin typeface="Aptos Display"/>
              </a:rPr>
              <a:t>Málag</a:t>
            </a:r>
            <a:r>
              <a:rPr lang="cs-CZ" sz="3400" b="1" dirty="0" smtClean="0">
                <a:solidFill>
                  <a:srgbClr val="253C3E"/>
                </a:solidFill>
                <a:latin typeface="Aptos Display"/>
              </a:rPr>
              <a:t>a 04/2026</a:t>
            </a:r>
            <a:endParaRPr sz="3400" b="1" dirty="0">
              <a:solidFill>
                <a:srgbClr val="253C3E"/>
              </a:solidFill>
              <a:latin typeface="Aptos Display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450592"/>
            <a:ext cx="3977639" cy="73152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800" b="0">
                <a:solidFill>
                  <a:srgbClr val="35767B"/>
                </a:solidFill>
                <a:latin typeface="Aptos"/>
              </a:rPr>
              <a:t>Inspirace ze španělských škol</a:t>
            </a:r>
          </a:p>
          <a:p>
            <a:pPr algn="l"/>
            <a:r>
              <a:rPr sz="1800" b="0">
                <a:solidFill>
                  <a:srgbClr val="35767B"/>
                </a:solidFill>
                <a:latin typeface="Aptos"/>
              </a:rPr>
              <a:t>pro práci v MŠ 4 pastelky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3474720"/>
            <a:ext cx="3811428" cy="747897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500" b="0" dirty="0" err="1">
                <a:solidFill>
                  <a:srgbClr val="5B6369"/>
                </a:solidFill>
                <a:latin typeface="Aptos"/>
              </a:rPr>
              <a:t>Shrnutí</a:t>
            </a:r>
            <a:r>
              <a:rPr sz="1500" b="0" dirty="0">
                <a:solidFill>
                  <a:srgbClr val="5B6369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5B6369"/>
                </a:solidFill>
                <a:latin typeface="Aptos"/>
              </a:rPr>
              <a:t>návštěvy</a:t>
            </a:r>
            <a:r>
              <a:rPr sz="1500" b="0" dirty="0">
                <a:solidFill>
                  <a:srgbClr val="5B6369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5B6369"/>
                </a:solidFill>
                <a:latin typeface="Aptos"/>
              </a:rPr>
              <a:t>dvou</a:t>
            </a:r>
            <a:r>
              <a:rPr sz="1500" b="0" dirty="0">
                <a:solidFill>
                  <a:srgbClr val="5B6369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5B6369"/>
                </a:solidFill>
                <a:latin typeface="Aptos"/>
              </a:rPr>
              <a:t>veřejných</a:t>
            </a:r>
            <a:r>
              <a:rPr sz="1500" b="0" dirty="0">
                <a:solidFill>
                  <a:srgbClr val="5B6369"/>
                </a:solidFill>
                <a:latin typeface="Aptos"/>
              </a:rPr>
              <a:t> </a:t>
            </a:r>
            <a:r>
              <a:rPr sz="1500" b="0" dirty="0" err="1" smtClean="0">
                <a:solidFill>
                  <a:srgbClr val="5B6369"/>
                </a:solidFill>
                <a:latin typeface="Aptos"/>
              </a:rPr>
              <a:t>škol</a:t>
            </a:r>
            <a:r>
              <a:rPr sz="1500" b="0" dirty="0" smtClean="0">
                <a:solidFill>
                  <a:srgbClr val="5B6369"/>
                </a:solidFill>
                <a:latin typeface="Aptos"/>
              </a:rPr>
              <a:t>,</a:t>
            </a:r>
            <a:endParaRPr lang="cs-CZ" sz="1500" b="0" dirty="0" smtClean="0">
              <a:solidFill>
                <a:srgbClr val="5B6369"/>
              </a:solidFill>
              <a:latin typeface="Aptos"/>
            </a:endParaRPr>
          </a:p>
          <a:p>
            <a:pPr algn="l"/>
            <a:r>
              <a:rPr sz="1500" b="0" dirty="0" err="1" smtClean="0">
                <a:solidFill>
                  <a:srgbClr val="5B6369"/>
                </a:solidFill>
                <a:latin typeface="Aptos"/>
              </a:rPr>
              <a:t>práce</a:t>
            </a:r>
            <a:r>
              <a:rPr sz="1500" b="0" dirty="0" smtClean="0">
                <a:solidFill>
                  <a:srgbClr val="5B6369"/>
                </a:solidFill>
                <a:latin typeface="Aptos"/>
              </a:rPr>
              <a:t> </a:t>
            </a:r>
            <a:r>
              <a:rPr sz="1500" b="0" dirty="0">
                <a:solidFill>
                  <a:srgbClr val="5B6369"/>
                </a:solidFill>
                <a:latin typeface="Aptos"/>
              </a:rPr>
              <a:t>s </a:t>
            </a:r>
            <a:r>
              <a:rPr sz="1500" b="0" dirty="0" err="1">
                <a:solidFill>
                  <a:srgbClr val="5B6369"/>
                </a:solidFill>
                <a:latin typeface="Aptos"/>
              </a:rPr>
              <a:t>emocemi</a:t>
            </a:r>
            <a:r>
              <a:rPr sz="1500" b="0" dirty="0">
                <a:solidFill>
                  <a:srgbClr val="5B6369"/>
                </a:solidFill>
                <a:latin typeface="Aptos"/>
              </a:rPr>
              <a:t>, </a:t>
            </a:r>
            <a:r>
              <a:rPr sz="1500" b="0" dirty="0" err="1">
                <a:solidFill>
                  <a:srgbClr val="5B6369"/>
                </a:solidFill>
                <a:latin typeface="Aptos"/>
              </a:rPr>
              <a:t>podpory</a:t>
            </a:r>
            <a:r>
              <a:rPr sz="1500" b="0" dirty="0">
                <a:solidFill>
                  <a:srgbClr val="5B6369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5B6369"/>
                </a:solidFill>
                <a:latin typeface="Aptos"/>
              </a:rPr>
              <a:t>dětí</a:t>
            </a:r>
            <a:r>
              <a:rPr sz="1500" b="0" dirty="0">
                <a:solidFill>
                  <a:srgbClr val="5B6369"/>
                </a:solidFill>
                <a:latin typeface="Aptos"/>
              </a:rPr>
              <a:t> </a:t>
            </a:r>
            <a:r>
              <a:rPr sz="1500" b="0" dirty="0" smtClean="0">
                <a:solidFill>
                  <a:srgbClr val="5B6369"/>
                </a:solidFill>
                <a:latin typeface="Aptos"/>
              </a:rPr>
              <a:t>a</a:t>
            </a:r>
            <a:endParaRPr lang="cs-CZ" sz="1500" b="0" dirty="0" smtClean="0">
              <a:solidFill>
                <a:srgbClr val="5B6369"/>
              </a:solidFill>
              <a:latin typeface="Aptos"/>
            </a:endParaRPr>
          </a:p>
          <a:p>
            <a:pPr algn="l"/>
            <a:r>
              <a:rPr sz="1500" b="0" dirty="0" err="1" smtClean="0">
                <a:solidFill>
                  <a:srgbClr val="5B6369"/>
                </a:solidFill>
                <a:latin typeface="Aptos"/>
              </a:rPr>
              <a:t>rozdílů</a:t>
            </a:r>
            <a:r>
              <a:rPr sz="1500" b="0" dirty="0" smtClean="0">
                <a:solidFill>
                  <a:srgbClr val="5B6369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5B6369"/>
                </a:solidFill>
                <a:latin typeface="Aptos"/>
              </a:rPr>
              <a:t>oproti</a:t>
            </a:r>
            <a:r>
              <a:rPr sz="1500" b="0" dirty="0">
                <a:solidFill>
                  <a:srgbClr val="5B6369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5B6369"/>
                </a:solidFill>
                <a:latin typeface="Aptos"/>
              </a:rPr>
              <a:t>prostředí</a:t>
            </a:r>
            <a:r>
              <a:rPr sz="1500" b="0" dirty="0">
                <a:solidFill>
                  <a:srgbClr val="5B6369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5B6369"/>
                </a:solidFill>
                <a:latin typeface="Aptos"/>
              </a:rPr>
              <a:t>naší</a:t>
            </a:r>
            <a:r>
              <a:rPr sz="1500" b="0" dirty="0">
                <a:solidFill>
                  <a:srgbClr val="5B6369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5B6369"/>
                </a:solidFill>
                <a:latin typeface="Aptos"/>
              </a:rPr>
              <a:t>mateřské</a:t>
            </a:r>
            <a:r>
              <a:rPr sz="1500" b="0" dirty="0">
                <a:solidFill>
                  <a:srgbClr val="5B6369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5B6369"/>
                </a:solidFill>
                <a:latin typeface="Aptos"/>
              </a:rPr>
              <a:t>školy</a:t>
            </a:r>
            <a:r>
              <a:rPr sz="1500" b="0" dirty="0">
                <a:solidFill>
                  <a:srgbClr val="5B6369"/>
                </a:solidFill>
                <a:latin typeface="Aptos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2688" y="5230368"/>
            <a:ext cx="3977639" cy="320040"/>
          </a:xfrm>
          <a:prstGeom prst="roundRect">
            <a:avLst/>
          </a:prstGeom>
          <a:solidFill>
            <a:srgbClr val="3576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15000" y="640080"/>
            <a:ext cx="2743200" cy="205740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086fd7baa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4232" y="621792"/>
            <a:ext cx="2885034" cy="209397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732520" y="640080"/>
            <a:ext cx="2834640" cy="205740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696712" y="2953512"/>
            <a:ext cx="2779776" cy="20482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9ad39897d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971800"/>
            <a:ext cx="2791968" cy="2047443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5715000" y="2971800"/>
            <a:ext cx="2743200" cy="201168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a1358c8b3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9802" y="2971800"/>
            <a:ext cx="2940076" cy="2086506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8732520" y="2971800"/>
            <a:ext cx="2834640" cy="201168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6601968"/>
            <a:ext cx="3400931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 dirty="0" err="1">
                <a:solidFill>
                  <a:srgbClr val="FFFFFF"/>
                </a:solidFill>
                <a:latin typeface="Aptos"/>
              </a:rPr>
              <a:t>Vzdělávací</a:t>
            </a:r>
            <a:r>
              <a:rPr sz="85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FFFFFF"/>
                </a:solidFill>
                <a:latin typeface="Aptos"/>
              </a:rPr>
              <a:t>cesta</a:t>
            </a:r>
            <a:r>
              <a:rPr sz="85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FFFFFF"/>
                </a:solidFill>
                <a:latin typeface="Aptos"/>
              </a:rPr>
              <a:t>Málaga</a:t>
            </a:r>
            <a:r>
              <a:rPr sz="850" b="0" dirty="0">
                <a:solidFill>
                  <a:srgbClr val="FFFFFF"/>
                </a:solidFill>
                <a:latin typeface="Aptos"/>
              </a:rPr>
              <a:t> · </a:t>
            </a:r>
            <a:r>
              <a:rPr sz="850" b="0" dirty="0" err="1">
                <a:solidFill>
                  <a:srgbClr val="FFFFFF"/>
                </a:solidFill>
                <a:latin typeface="Aptos"/>
              </a:rPr>
              <a:t>pracovní</a:t>
            </a:r>
            <a:r>
              <a:rPr sz="85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FFFFFF"/>
                </a:solidFill>
                <a:latin typeface="Aptos"/>
              </a:rPr>
              <a:t>prezentace</a:t>
            </a:r>
            <a:r>
              <a:rPr sz="850" b="0" dirty="0">
                <a:solidFill>
                  <a:srgbClr val="FFFFFF"/>
                </a:solidFill>
                <a:latin typeface="Aptos"/>
              </a:rPr>
              <a:t> pro MŠ 4 </a:t>
            </a:r>
            <a:r>
              <a:rPr sz="850" b="0" dirty="0" err="1" smtClean="0">
                <a:solidFill>
                  <a:srgbClr val="FFFFFF"/>
                </a:solidFill>
                <a:latin typeface="Aptos"/>
              </a:rPr>
              <a:t>pastelky</a:t>
            </a:r>
            <a:r>
              <a:rPr lang="cs-CZ" sz="850" b="0" dirty="0" smtClean="0">
                <a:solidFill>
                  <a:srgbClr val="FFFFFF"/>
                </a:solidFill>
                <a:latin typeface="Aptos"/>
              </a:rPr>
              <a:t> 1</a:t>
            </a:r>
            <a:endParaRPr sz="850" b="0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4" name="Picture 2" descr="Vygenerovaný obrázek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856" y="651504"/>
            <a:ext cx="2810256" cy="204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457200" y="-640080"/>
            <a:ext cx="2377440" cy="2377440"/>
          </a:xfrm>
          <a:prstGeom prst="ellipse">
            <a:avLst/>
          </a:prstGeom>
          <a:solidFill>
            <a:srgbClr val="3576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3576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329184"/>
            <a:ext cx="10298589" cy="486287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r>
              <a:rPr sz="2800" b="1" dirty="0">
                <a:solidFill>
                  <a:srgbClr val="253C3E"/>
                </a:solidFill>
                <a:latin typeface="Aptos Display"/>
              </a:rPr>
              <a:t>1. </a:t>
            </a:r>
            <a:r>
              <a:rPr sz="2800" b="1" dirty="0" err="1">
                <a:solidFill>
                  <a:srgbClr val="253C3E"/>
                </a:solidFill>
                <a:latin typeface="Aptos Display"/>
              </a:rPr>
              <a:t>škola</a:t>
            </a:r>
            <a:r>
              <a:rPr sz="2800" b="1" dirty="0">
                <a:solidFill>
                  <a:srgbClr val="253C3E"/>
                </a:solidFill>
                <a:latin typeface="Aptos Display"/>
              </a:rPr>
              <a:t>: </a:t>
            </a:r>
            <a:r>
              <a:rPr sz="2800" b="1" dirty="0" err="1">
                <a:solidFill>
                  <a:srgbClr val="253C3E"/>
                </a:solidFill>
                <a:latin typeface="Aptos Display"/>
              </a:rPr>
              <a:t>veřejná</a:t>
            </a:r>
            <a:r>
              <a:rPr sz="2800" b="1" dirty="0">
                <a:solidFill>
                  <a:srgbClr val="253C3E"/>
                </a:solidFill>
                <a:latin typeface="Aptos Display"/>
              </a:rPr>
              <a:t> </a:t>
            </a:r>
            <a:r>
              <a:rPr sz="2800" b="1" dirty="0" err="1" smtClean="0">
                <a:solidFill>
                  <a:srgbClr val="253C3E"/>
                </a:solidFill>
                <a:latin typeface="Aptos Display"/>
              </a:rPr>
              <a:t>škola</a:t>
            </a:r>
            <a:r>
              <a:rPr lang="cs-CZ" sz="2800" b="1" dirty="0" smtClean="0">
                <a:solidFill>
                  <a:srgbClr val="253C3E"/>
                </a:solidFill>
                <a:latin typeface="Aptos Display"/>
              </a:rPr>
              <a:t> CEIP BERGAMÍN</a:t>
            </a:r>
            <a:r>
              <a:rPr sz="2800" b="1" dirty="0" smtClean="0">
                <a:solidFill>
                  <a:srgbClr val="253C3E"/>
                </a:solidFill>
                <a:latin typeface="Aptos Display"/>
              </a:rPr>
              <a:t> </a:t>
            </a:r>
            <a:r>
              <a:rPr sz="2800" b="1" dirty="0">
                <a:solidFill>
                  <a:srgbClr val="253C3E"/>
                </a:solidFill>
                <a:latin typeface="Aptos Display"/>
              </a:rPr>
              <a:t>s </a:t>
            </a:r>
            <a:r>
              <a:rPr sz="2800" b="1" dirty="0" err="1">
                <a:solidFill>
                  <a:srgbClr val="253C3E"/>
                </a:solidFill>
                <a:latin typeface="Aptos Display"/>
              </a:rPr>
              <a:t>dlouhou</a:t>
            </a:r>
            <a:r>
              <a:rPr sz="2800" b="1" dirty="0">
                <a:solidFill>
                  <a:srgbClr val="253C3E"/>
                </a:solidFill>
                <a:latin typeface="Aptos Display"/>
              </a:rPr>
              <a:t> </a:t>
            </a:r>
            <a:r>
              <a:rPr sz="2800" b="1" dirty="0" err="1">
                <a:solidFill>
                  <a:srgbClr val="253C3E"/>
                </a:solidFill>
                <a:latin typeface="Aptos Display"/>
              </a:rPr>
              <a:t>historií</a:t>
            </a:r>
            <a:endParaRPr sz="2800" b="1" dirty="0">
              <a:solidFill>
                <a:srgbClr val="253C3E"/>
              </a:solidFill>
              <a:latin typeface="Aptos Display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1792" y="841248"/>
            <a:ext cx="4761881" cy="24776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250" b="0" dirty="0" err="1">
                <a:latin typeface="Aptos"/>
              </a:rPr>
              <a:t>První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navštívená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škola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propojovala</a:t>
            </a:r>
            <a:r>
              <a:rPr sz="1250" b="0" dirty="0">
                <a:latin typeface="Aptos"/>
              </a:rPr>
              <a:t> </a:t>
            </a:r>
            <a:r>
              <a:rPr sz="1250" b="0" dirty="0" err="1" smtClean="0">
                <a:latin typeface="Aptos"/>
              </a:rPr>
              <a:t>historii</a:t>
            </a:r>
            <a:r>
              <a:rPr sz="1250" b="0" dirty="0" smtClean="0">
                <a:latin typeface="Aptos"/>
              </a:rPr>
              <a:t> </a:t>
            </a:r>
            <a:r>
              <a:rPr sz="1250" b="0" dirty="0">
                <a:latin typeface="Aptos"/>
              </a:rPr>
              <a:t>a </a:t>
            </a:r>
            <a:r>
              <a:rPr sz="1250" b="0" dirty="0" err="1" smtClean="0">
                <a:latin typeface="Aptos"/>
              </a:rPr>
              <a:t>inkluzi</a:t>
            </a:r>
            <a:r>
              <a:rPr lang="cs-CZ" sz="1250" b="0" dirty="0" smtClean="0">
                <a:latin typeface="Aptos"/>
              </a:rPr>
              <a:t>, </a:t>
            </a:r>
            <a:r>
              <a:rPr sz="1250" b="0" dirty="0" err="1" smtClean="0">
                <a:latin typeface="Aptos"/>
              </a:rPr>
              <a:t>podporu</a:t>
            </a:r>
            <a:r>
              <a:rPr sz="1250" b="0" dirty="0" smtClean="0">
                <a:latin typeface="Aptos"/>
              </a:rPr>
              <a:t> </a:t>
            </a:r>
            <a:r>
              <a:rPr sz="1250" b="0" dirty="0" err="1">
                <a:latin typeface="Aptos"/>
              </a:rPr>
              <a:t>dětí</a:t>
            </a:r>
            <a:r>
              <a:rPr sz="1250" b="0" dirty="0">
                <a:latin typeface="Aptos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" y="1133856"/>
            <a:ext cx="1143000" cy="64008"/>
          </a:xfrm>
          <a:prstGeom prst="rect">
            <a:avLst/>
          </a:prstGeom>
          <a:solidFill>
            <a:srgbClr val="3576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1417320"/>
            <a:ext cx="3474720" cy="219456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3319272"/>
            <a:ext cx="347472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8952" y="3346704"/>
            <a:ext cx="3328415" cy="219456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253C3E"/>
                </a:solidFill>
                <a:latin typeface="Aptos"/>
              </a:rPr>
              <a:t>Vstupní prostor školy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16552" y="1399032"/>
            <a:ext cx="3511296" cy="223113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3b9a7b21f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264" y="1417320"/>
            <a:ext cx="3529584" cy="219456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34840" y="1417320"/>
            <a:ext cx="3474720" cy="219456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434840" y="3319272"/>
            <a:ext cx="347472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07992" y="3346704"/>
            <a:ext cx="3328415" cy="219456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253C3E"/>
                </a:solidFill>
                <a:latin typeface="Aptos"/>
              </a:rPr>
              <a:t>Společné prostory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65592" y="1399032"/>
            <a:ext cx="3419856" cy="223113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183879" y="1417320"/>
            <a:ext cx="3383280" cy="219456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183879" y="3319272"/>
            <a:ext cx="338328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57031" y="3346704"/>
            <a:ext cx="2987356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lang="cs-CZ" sz="850" dirty="0">
                <a:solidFill>
                  <a:srgbClr val="253C3E"/>
                </a:solidFill>
                <a:latin typeface="Aptos"/>
              </a:rPr>
              <a:t>V</a:t>
            </a:r>
            <a:r>
              <a:rPr lang="cs-CZ" sz="850" dirty="0" smtClean="0">
                <a:solidFill>
                  <a:srgbClr val="253C3E"/>
                </a:solidFill>
                <a:latin typeface="Aptos"/>
              </a:rPr>
              <a:t>elké chodby, otevřené prostory, všude výzdoba, materiály 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960120" y="3886200"/>
            <a:ext cx="5257800" cy="1965960"/>
          </a:xfrm>
          <a:prstGeom prst="roundRect">
            <a:avLst/>
          </a:prstGeom>
          <a:solidFill>
            <a:srgbClr val="D6EAE8"/>
          </a:solidFill>
          <a:ln w="8890">
            <a:solidFill>
              <a:srgbClr val="E2DA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097280" y="4014215"/>
            <a:ext cx="256032" cy="256032"/>
          </a:xfrm>
          <a:prstGeom prst="roundRect">
            <a:avLst/>
          </a:prstGeom>
          <a:solidFill>
            <a:srgbClr val="3576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417320" y="3977639"/>
            <a:ext cx="4663440" cy="3200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450" b="1">
                <a:solidFill>
                  <a:srgbClr val="253C3E"/>
                </a:solidFill>
                <a:latin typeface="Aptos Display"/>
              </a:rPr>
              <a:t>Základní informace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52728" y="4389120"/>
            <a:ext cx="4754880" cy="1371600"/>
          </a:xfrm>
          <a:prstGeom prst="rect">
            <a:avLst/>
          </a:prstGeom>
          <a:noFill/>
        </p:spPr>
        <p:txBody>
          <a:bodyPr wrap="none" lIns="18288" tIns="18288" rIns="18288" bIns="18288">
            <a:spAutoFit/>
          </a:bodyPr>
          <a:lstStyle/>
          <a:p>
            <a:pPr>
              <a:spcAft>
                <a:spcPts val="500"/>
              </a:spcAft>
              <a:defRPr sz="1250">
                <a:solidFill>
                  <a:srgbClr val="253C3E"/>
                </a:solidFill>
                <a:latin typeface="Aptos"/>
              </a:defRPr>
            </a:pPr>
            <a:r>
              <a:t>• přibližně 40 učitelů a 300 dětí</a:t>
            </a:r>
          </a:p>
          <a:p>
            <a:pPr>
              <a:spcAft>
                <a:spcPts val="500"/>
              </a:spcAft>
              <a:defRPr sz="1250">
                <a:solidFill>
                  <a:srgbClr val="253C3E"/>
                </a:solidFill>
                <a:latin typeface="Aptos"/>
              </a:defRPr>
            </a:pPr>
            <a:r>
              <a:t>• děti a žáci z 22 národností</a:t>
            </a:r>
          </a:p>
          <a:p>
            <a:pPr>
              <a:spcAft>
                <a:spcPts val="500"/>
              </a:spcAft>
              <a:defRPr sz="1250">
                <a:solidFill>
                  <a:srgbClr val="253C3E"/>
                </a:solidFill>
                <a:latin typeface="Aptos"/>
              </a:defRPr>
            </a:pPr>
            <a:r>
              <a:t>• výuka 9–14 h, odpoledne družina, kroužky a další aktivity</a:t>
            </a:r>
          </a:p>
          <a:p>
            <a:pPr>
              <a:spcAft>
                <a:spcPts val="500"/>
              </a:spcAft>
              <a:defRPr sz="1250">
                <a:solidFill>
                  <a:srgbClr val="253C3E"/>
                </a:solidFill>
                <a:latin typeface="Aptos"/>
              </a:defRPr>
            </a:pPr>
            <a:r>
              <a:t>• MŠ 3–6 let, navazující 1. a 2. stupeň</a:t>
            </a:r>
          </a:p>
          <a:p>
            <a:pPr>
              <a:spcAft>
                <a:spcPts val="500"/>
              </a:spcAft>
              <a:defRPr sz="1250">
                <a:solidFill>
                  <a:srgbClr val="253C3E"/>
                </a:solidFill>
                <a:latin typeface="Aptos"/>
              </a:defRPr>
            </a:pPr>
            <a:r>
              <a:t>• výuka jazyků: španělština, angličtina, francouzština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37960" y="3886200"/>
            <a:ext cx="4709160" cy="1965960"/>
          </a:xfrm>
          <a:prstGeom prst="roundRect">
            <a:avLst/>
          </a:prstGeom>
          <a:solidFill>
            <a:srgbClr val="FBE5CF"/>
          </a:solidFill>
          <a:ln w="8890">
            <a:solidFill>
              <a:srgbClr val="E2DA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6675120" y="4014215"/>
            <a:ext cx="256032" cy="256032"/>
          </a:xfrm>
          <a:prstGeom prst="roundRect">
            <a:avLst/>
          </a:prstGeom>
          <a:solidFill>
            <a:srgbClr val="E194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995160" y="3977639"/>
            <a:ext cx="4114800" cy="3200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450" b="1">
                <a:solidFill>
                  <a:srgbClr val="253C3E"/>
                </a:solidFill>
                <a:latin typeface="Aptos Display"/>
              </a:rPr>
              <a:t>Co nás zaujalo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30568" y="4389120"/>
            <a:ext cx="4206240" cy="1371600"/>
          </a:xfrm>
          <a:prstGeom prst="rect">
            <a:avLst/>
          </a:prstGeom>
          <a:noFill/>
        </p:spPr>
        <p:txBody>
          <a:bodyPr wrap="none" lIns="18288" tIns="18288" rIns="18288" bIns="18288">
            <a:spAutoFit/>
          </a:bodyPr>
          <a:lstStyle/>
          <a:p>
            <a:pPr>
              <a:spcAft>
                <a:spcPts val="500"/>
              </a:spcAft>
              <a:defRPr sz="1250">
                <a:solidFill>
                  <a:srgbClr val="253C3E"/>
                </a:solidFill>
                <a:latin typeface="Aptos"/>
              </a:defRPr>
            </a:pPr>
            <a:r>
              <a:t>• škola má vlastní muzeum přímo uvnitř budovy</a:t>
            </a:r>
          </a:p>
          <a:p>
            <a:pPr>
              <a:spcAft>
                <a:spcPts val="500"/>
              </a:spcAft>
              <a:defRPr sz="1250">
                <a:solidFill>
                  <a:srgbClr val="253C3E"/>
                </a:solidFill>
                <a:latin typeface="Aptos"/>
              </a:defRPr>
            </a:pPr>
            <a:r>
              <a:t>• velký důraz na diskusi, názor dítěte a hodnoty</a:t>
            </a:r>
          </a:p>
          <a:p>
            <a:pPr>
              <a:spcAft>
                <a:spcPts val="500"/>
              </a:spcAft>
              <a:defRPr sz="1250">
                <a:solidFill>
                  <a:srgbClr val="253C3E"/>
                </a:solidFill>
                <a:latin typeface="Aptos"/>
              </a:defRPr>
            </a:pPr>
            <a:r>
              <a:t>• aktivní spolupráce s rodiči, dobrovolníky a studenty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6601968"/>
            <a:ext cx="11155680" cy="18288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FFFFFF"/>
                </a:solidFill>
                <a:latin typeface="Aptos"/>
              </a:rPr>
              <a:t>Vzdělávací cesta Málaga · pracovní prezentace pro MŠ 4 pastelky · 3</a:t>
            </a:r>
          </a:p>
        </p:txBody>
      </p:sp>
      <p:pic>
        <p:nvPicPr>
          <p:cNvPr id="1026" name="Picture 2" descr="Vygenerovaný obrázek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17320"/>
            <a:ext cx="3493008" cy="190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" name="Obrázek 10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5746" y="1388444"/>
            <a:ext cx="3381414" cy="19582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59529"/>
            <a:ext cx="12191695" cy="6858000"/>
          </a:xfrm>
          <a:prstGeom prst="rect">
            <a:avLst/>
          </a:prstGeom>
          <a:solidFill>
            <a:srgbClr val="FAF6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457200" y="-640080"/>
            <a:ext cx="2377440" cy="2377440"/>
          </a:xfrm>
          <a:prstGeom prst="ellipse">
            <a:avLst/>
          </a:prstGeom>
          <a:solidFill>
            <a:srgbClr val="E194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194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329184"/>
            <a:ext cx="8046720" cy="5486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2800" b="1">
                <a:solidFill>
                  <a:srgbClr val="253C3E"/>
                </a:solidFill>
                <a:latin typeface="Aptos Display"/>
              </a:rPr>
              <a:t>Co jsme během návštěvy sledovaly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841248"/>
            <a:ext cx="5596340" cy="24776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250" b="0" dirty="0" err="1">
                <a:latin typeface="Aptos"/>
              </a:rPr>
              <a:t>Nešlo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jen</a:t>
            </a:r>
            <a:r>
              <a:rPr sz="1250" b="0" dirty="0">
                <a:latin typeface="Aptos"/>
              </a:rPr>
              <a:t> o </a:t>
            </a:r>
            <a:r>
              <a:rPr sz="1250" b="0" dirty="0" err="1">
                <a:latin typeface="Aptos"/>
              </a:rPr>
              <a:t>prostory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školy</a:t>
            </a:r>
            <a:r>
              <a:rPr sz="1250" b="0" dirty="0">
                <a:latin typeface="Aptos"/>
              </a:rPr>
              <a:t>, ale </a:t>
            </a:r>
            <a:r>
              <a:rPr sz="1250" b="0" dirty="0" err="1">
                <a:latin typeface="Aptos"/>
              </a:rPr>
              <a:t>hlavně</a:t>
            </a:r>
            <a:r>
              <a:rPr sz="1250" b="0" dirty="0">
                <a:latin typeface="Aptos"/>
              </a:rPr>
              <a:t> o </a:t>
            </a:r>
            <a:r>
              <a:rPr sz="1250" b="0" dirty="0" err="1">
                <a:latin typeface="Aptos"/>
              </a:rPr>
              <a:t>organizaci</a:t>
            </a:r>
            <a:r>
              <a:rPr sz="1250" b="0" dirty="0">
                <a:latin typeface="Aptos"/>
              </a:rPr>
              <a:t>, </a:t>
            </a:r>
            <a:r>
              <a:rPr sz="1250" b="0" dirty="0" err="1">
                <a:latin typeface="Aptos"/>
              </a:rPr>
              <a:t>atmosféru</a:t>
            </a:r>
            <a:r>
              <a:rPr sz="1250" b="0" dirty="0">
                <a:latin typeface="Aptos"/>
              </a:rPr>
              <a:t> a práci s </a:t>
            </a:r>
            <a:r>
              <a:rPr sz="1250" b="0" dirty="0" err="1">
                <a:latin typeface="Aptos"/>
              </a:rPr>
              <a:t>dětmi</a:t>
            </a:r>
            <a:r>
              <a:rPr sz="1250" b="0" dirty="0">
                <a:latin typeface="Aptos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" y="1133856"/>
            <a:ext cx="1143000" cy="64008"/>
          </a:xfrm>
          <a:prstGeom prst="rect">
            <a:avLst/>
          </a:prstGeom>
          <a:solidFill>
            <a:srgbClr val="E194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793992" y="1033271"/>
            <a:ext cx="4791456" cy="22768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6803a1ebb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280" y="1051560"/>
            <a:ext cx="4754880" cy="22402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812280" y="1051560"/>
            <a:ext cx="4754880" cy="224028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12280" y="2999232"/>
            <a:ext cx="475488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85432" y="3026664"/>
            <a:ext cx="3115596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 dirty="0" err="1">
                <a:solidFill>
                  <a:srgbClr val="253C3E"/>
                </a:solidFill>
                <a:latin typeface="Aptos"/>
              </a:rPr>
              <a:t>Venkovní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253C3E"/>
                </a:solidFill>
                <a:latin typeface="Aptos"/>
              </a:rPr>
              <a:t>prostor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a </a:t>
            </a:r>
            <a:r>
              <a:rPr sz="850" b="0" dirty="0" err="1">
                <a:solidFill>
                  <a:srgbClr val="253C3E"/>
                </a:solidFill>
                <a:latin typeface="Aptos"/>
              </a:rPr>
              <a:t>školní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</a:t>
            </a:r>
            <a:r>
              <a:rPr sz="850" b="0" dirty="0" err="1" smtClean="0">
                <a:solidFill>
                  <a:srgbClr val="253C3E"/>
                </a:solidFill>
                <a:latin typeface="Aptos"/>
              </a:rPr>
              <a:t>areál</a:t>
            </a:r>
            <a:r>
              <a:rPr lang="cs-CZ" sz="850" b="0" dirty="0" smtClean="0">
                <a:solidFill>
                  <a:srgbClr val="253C3E"/>
                </a:solidFill>
                <a:latin typeface="Aptos"/>
              </a:rPr>
              <a:t>, málo zeleně, otevřené plochy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793992" y="3547872"/>
            <a:ext cx="4791456" cy="236829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12280" y="3566160"/>
            <a:ext cx="4754880" cy="233172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812280" y="5605271"/>
            <a:ext cx="475488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85432" y="5632703"/>
            <a:ext cx="2179443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 dirty="0" err="1">
                <a:solidFill>
                  <a:srgbClr val="253C3E"/>
                </a:solidFill>
                <a:latin typeface="Aptos"/>
              </a:rPr>
              <a:t>Prostředí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</a:t>
            </a:r>
            <a:r>
              <a:rPr lang="cs-CZ" sz="850" dirty="0" err="1" smtClean="0">
                <a:solidFill>
                  <a:srgbClr val="253C3E"/>
                </a:solidFill>
                <a:latin typeface="Aptos"/>
              </a:rPr>
              <a:t>venkui</a:t>
            </a:r>
            <a:r>
              <a:rPr lang="cs-CZ" sz="850" dirty="0" smtClean="0">
                <a:solidFill>
                  <a:srgbClr val="253C3E"/>
                </a:solidFill>
                <a:latin typeface="Aptos"/>
              </a:rPr>
              <a:t>, hřiště, prostor k volné hře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31520" y="1773749"/>
            <a:ext cx="5854959" cy="44348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2DA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822960" y="1545336"/>
            <a:ext cx="256032" cy="256032"/>
          </a:xfrm>
          <a:prstGeom prst="roundRect">
            <a:avLst/>
          </a:prstGeom>
          <a:solidFill>
            <a:srgbClr val="E194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78992" y="2156585"/>
            <a:ext cx="4937759" cy="3200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600" b="1" dirty="0" err="1">
                <a:solidFill>
                  <a:srgbClr val="253C3E"/>
                </a:solidFill>
                <a:latin typeface="Aptos Display"/>
              </a:rPr>
              <a:t>Hlavní</a:t>
            </a:r>
            <a:r>
              <a:rPr sz="1600" b="1" dirty="0">
                <a:solidFill>
                  <a:srgbClr val="253C3E"/>
                </a:solidFill>
                <a:latin typeface="Aptos Display"/>
              </a:rPr>
              <a:t> </a:t>
            </a:r>
            <a:r>
              <a:rPr sz="1600" b="1" dirty="0" err="1">
                <a:solidFill>
                  <a:srgbClr val="253C3E"/>
                </a:solidFill>
                <a:latin typeface="Aptos Display"/>
              </a:rPr>
              <a:t>témata</a:t>
            </a:r>
            <a:endParaRPr sz="1600" b="1" dirty="0">
              <a:solidFill>
                <a:srgbClr val="253C3E"/>
              </a:solidFill>
              <a:latin typeface="Aptos Display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8408" y="1920240"/>
            <a:ext cx="5325240" cy="2145203"/>
          </a:xfrm>
          <a:prstGeom prst="rect">
            <a:avLst/>
          </a:prstGeom>
          <a:noFill/>
        </p:spPr>
        <p:txBody>
          <a:bodyPr wrap="none" lIns="18288" tIns="18288" rIns="18288" bIns="18288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253C3E"/>
                </a:solidFill>
                <a:latin typeface="Aptos"/>
              </a:defRPr>
            </a:pPr>
            <a:endParaRPr lang="cs-CZ" dirty="0" smtClean="0"/>
          </a:p>
          <a:p>
            <a:pPr>
              <a:spcAft>
                <a:spcPts val="500"/>
              </a:spcAft>
              <a:defRPr sz="1600">
                <a:solidFill>
                  <a:srgbClr val="253C3E"/>
                </a:solidFill>
                <a:latin typeface="Aptos"/>
              </a:defRPr>
            </a:pPr>
            <a:endParaRPr lang="cs-CZ" dirty="0"/>
          </a:p>
          <a:p>
            <a:pPr>
              <a:spcAft>
                <a:spcPts val="500"/>
              </a:spcAft>
              <a:defRPr sz="1600">
                <a:solidFill>
                  <a:srgbClr val="253C3E"/>
                </a:solidFill>
                <a:latin typeface="Aptos"/>
              </a:defRPr>
            </a:pPr>
            <a:r>
              <a:rPr dirty="0" smtClean="0"/>
              <a:t>• </a:t>
            </a:r>
            <a:r>
              <a:rPr dirty="0" err="1" smtClean="0"/>
              <a:t>práce</a:t>
            </a:r>
            <a:r>
              <a:rPr dirty="0" smtClean="0"/>
              <a:t> </a:t>
            </a:r>
            <a:r>
              <a:rPr dirty="0"/>
              <a:t>s </a:t>
            </a:r>
            <a:r>
              <a:rPr dirty="0" err="1"/>
              <a:t>dětmi</a:t>
            </a:r>
            <a:r>
              <a:rPr dirty="0"/>
              <a:t> z </a:t>
            </a:r>
            <a:r>
              <a:rPr dirty="0" err="1"/>
              <a:t>různých</a:t>
            </a:r>
            <a:r>
              <a:rPr dirty="0"/>
              <a:t> </a:t>
            </a:r>
            <a:r>
              <a:rPr dirty="0" err="1" smtClean="0"/>
              <a:t>jazykovýcha</a:t>
            </a:r>
            <a:r>
              <a:rPr dirty="0" smtClean="0"/>
              <a:t> </a:t>
            </a:r>
            <a:r>
              <a:rPr dirty="0" err="1"/>
              <a:t>kulturních</a:t>
            </a:r>
            <a:r>
              <a:rPr dirty="0"/>
              <a:t> </a:t>
            </a:r>
            <a:r>
              <a:rPr dirty="0" err="1"/>
              <a:t>prostředí</a:t>
            </a:r>
            <a:endParaRPr dirty="0"/>
          </a:p>
          <a:p>
            <a:pPr>
              <a:spcAft>
                <a:spcPts val="500"/>
              </a:spcAft>
              <a:defRPr sz="160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podpora</a:t>
            </a:r>
            <a:r>
              <a:rPr dirty="0"/>
              <a:t> </a:t>
            </a:r>
            <a:r>
              <a:rPr dirty="0" err="1"/>
              <a:t>dětí</a:t>
            </a:r>
            <a:r>
              <a:rPr dirty="0"/>
              <a:t> se </a:t>
            </a:r>
            <a:r>
              <a:rPr dirty="0" err="1"/>
              <a:t>speciálními</a:t>
            </a:r>
            <a:r>
              <a:rPr dirty="0"/>
              <a:t> </a:t>
            </a:r>
            <a:r>
              <a:rPr dirty="0" err="1"/>
              <a:t>vzdělávacími</a:t>
            </a:r>
            <a:r>
              <a:rPr dirty="0"/>
              <a:t> </a:t>
            </a:r>
            <a:r>
              <a:rPr dirty="0" err="1"/>
              <a:t>potřebami</a:t>
            </a:r>
            <a:endParaRPr dirty="0"/>
          </a:p>
          <a:p>
            <a:pPr>
              <a:spcAft>
                <a:spcPts val="500"/>
              </a:spcAft>
              <a:defRPr sz="160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emoce</a:t>
            </a:r>
            <a:r>
              <a:rPr dirty="0"/>
              <a:t>, </a:t>
            </a:r>
            <a:r>
              <a:rPr dirty="0" err="1"/>
              <a:t>vztahy</a:t>
            </a:r>
            <a:r>
              <a:rPr dirty="0"/>
              <a:t> a </a:t>
            </a:r>
            <a:r>
              <a:rPr dirty="0" err="1"/>
              <a:t>práce</a:t>
            </a:r>
            <a:r>
              <a:rPr dirty="0"/>
              <a:t> s </a:t>
            </a:r>
            <a:r>
              <a:rPr dirty="0" err="1"/>
              <a:t>pravidly</a:t>
            </a:r>
            <a:endParaRPr dirty="0"/>
          </a:p>
          <a:p>
            <a:pPr>
              <a:spcAft>
                <a:spcPts val="500"/>
              </a:spcAft>
              <a:defRPr sz="160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míra</a:t>
            </a:r>
            <a:r>
              <a:rPr dirty="0"/>
              <a:t> </a:t>
            </a:r>
            <a:r>
              <a:rPr dirty="0" err="1"/>
              <a:t>školní</a:t>
            </a:r>
            <a:r>
              <a:rPr dirty="0"/>
              <a:t> </a:t>
            </a:r>
            <a:r>
              <a:rPr dirty="0" err="1"/>
              <a:t>přípravy</a:t>
            </a:r>
            <a:r>
              <a:rPr dirty="0"/>
              <a:t> v </a:t>
            </a:r>
            <a:r>
              <a:rPr dirty="0" err="1"/>
              <a:t>předškolním</a:t>
            </a:r>
            <a:r>
              <a:rPr dirty="0"/>
              <a:t> </a:t>
            </a:r>
            <a:r>
              <a:rPr dirty="0" err="1"/>
              <a:t>věku</a:t>
            </a:r>
            <a:endParaRPr dirty="0"/>
          </a:p>
          <a:p>
            <a:pPr>
              <a:spcAft>
                <a:spcPts val="500"/>
              </a:spcAft>
              <a:defRPr sz="160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srovnání</a:t>
            </a:r>
            <a:r>
              <a:rPr dirty="0"/>
              <a:t> s </a:t>
            </a:r>
            <a:r>
              <a:rPr dirty="0" err="1"/>
              <a:t>prostředím</a:t>
            </a:r>
            <a:r>
              <a:rPr dirty="0"/>
              <a:t> a </a:t>
            </a:r>
            <a:r>
              <a:rPr dirty="0" err="1"/>
              <a:t>přístupem</a:t>
            </a:r>
            <a:r>
              <a:rPr dirty="0"/>
              <a:t> </a:t>
            </a:r>
            <a:r>
              <a:rPr lang="cs-CZ" dirty="0" smtClean="0"/>
              <a:t>u nich a u nás</a:t>
            </a:r>
            <a:endParaRPr dirty="0"/>
          </a:p>
        </p:txBody>
      </p:sp>
      <p:sp>
        <p:nvSpPr>
          <p:cNvPr id="22" name="TextBox 21"/>
          <p:cNvSpPr txBox="1"/>
          <p:nvPr/>
        </p:nvSpPr>
        <p:spPr>
          <a:xfrm>
            <a:off x="594360" y="6601968"/>
            <a:ext cx="11155680" cy="18288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FFFFFF"/>
                </a:solidFill>
                <a:latin typeface="Aptos"/>
              </a:rPr>
              <a:t>Vzdělávací cesta Málaga · pracovní prezentace pro MŠ 4 pastelky · 2</a:t>
            </a:r>
          </a:p>
        </p:txBody>
      </p:sp>
      <p:pic>
        <p:nvPicPr>
          <p:cNvPr id="23" name="Obrázek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992" y="3584879"/>
            <a:ext cx="4791456" cy="20506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457200" y="-640080"/>
            <a:ext cx="2377440" cy="2377440"/>
          </a:xfrm>
          <a:prstGeom prst="ellipse">
            <a:avLst/>
          </a:prstGeom>
          <a:solidFill>
            <a:srgbClr val="E194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194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329184"/>
            <a:ext cx="8046720" cy="5486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2800" b="1">
                <a:solidFill>
                  <a:srgbClr val="253C3E"/>
                </a:solidFill>
                <a:latin typeface="Aptos Display"/>
              </a:rPr>
              <a:t>Muzeum přímo ve škole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841248"/>
            <a:ext cx="6849760" cy="24776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250" b="0" dirty="0" err="1">
                <a:latin typeface="Aptos"/>
              </a:rPr>
              <a:t>Velmi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silným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momentem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byla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ukázka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historie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školy</a:t>
            </a:r>
            <a:r>
              <a:rPr sz="1250" b="0" dirty="0">
                <a:latin typeface="Aptos"/>
              </a:rPr>
              <a:t> a </a:t>
            </a:r>
            <a:r>
              <a:rPr sz="1250" b="0" dirty="0" err="1">
                <a:latin typeface="Aptos"/>
              </a:rPr>
              <a:t>toho</a:t>
            </a:r>
            <a:r>
              <a:rPr sz="1250" b="0" dirty="0">
                <a:latin typeface="Aptos"/>
              </a:rPr>
              <a:t>, </a:t>
            </a:r>
            <a:r>
              <a:rPr sz="1250" b="0" dirty="0" err="1">
                <a:latin typeface="Aptos"/>
              </a:rPr>
              <a:t>jak</a:t>
            </a:r>
            <a:r>
              <a:rPr sz="1250" b="0" dirty="0">
                <a:latin typeface="Aptos"/>
              </a:rPr>
              <a:t> se </a:t>
            </a:r>
            <a:r>
              <a:rPr sz="1250" b="0" dirty="0" err="1">
                <a:latin typeface="Aptos"/>
              </a:rPr>
              <a:t>škola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postupně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proměňovala</a:t>
            </a:r>
            <a:r>
              <a:rPr sz="1250" b="0" dirty="0">
                <a:latin typeface="Aptos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" y="1133856"/>
            <a:ext cx="1143000" cy="64008"/>
          </a:xfrm>
          <a:prstGeom prst="rect">
            <a:avLst/>
          </a:prstGeom>
          <a:solidFill>
            <a:srgbClr val="E194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94944" y="1399032"/>
            <a:ext cx="4837176" cy="287121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9cdfc8ab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1417320"/>
            <a:ext cx="4800600" cy="2834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13232" y="1417320"/>
            <a:ext cx="4800600" cy="283464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13232" y="3959352"/>
            <a:ext cx="480060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6384" y="3986784"/>
            <a:ext cx="4654296" cy="219456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253C3E"/>
                </a:solidFill>
                <a:latin typeface="Aptos"/>
              </a:rPr>
              <a:t>Historická třída a pomůcky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42432" y="1399032"/>
            <a:ext cx="2871216" cy="172821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776c155a3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417320"/>
            <a:ext cx="2834640" cy="16916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760720" y="1417320"/>
            <a:ext cx="2834640" cy="169164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760720" y="2816352"/>
            <a:ext cx="283464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833872" y="2843784"/>
            <a:ext cx="2688336" cy="219456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253C3E"/>
                </a:solidFill>
                <a:latin typeface="Aptos"/>
              </a:rPr>
              <a:t>Tabule a staré učební pomůcky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33104" y="1399032"/>
            <a:ext cx="2734056" cy="172821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5311ad811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1392" y="1417320"/>
            <a:ext cx="2697480" cy="169164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8851392" y="1417320"/>
            <a:ext cx="2697480" cy="169164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851392" y="2816352"/>
            <a:ext cx="269748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924544" y="2843784"/>
            <a:ext cx="2551176" cy="219456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253C3E"/>
                </a:solidFill>
                <a:latin typeface="Aptos"/>
              </a:rPr>
              <a:t>Předměty z původní školy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742432" y="3337560"/>
            <a:ext cx="2871216" cy="177393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1b01bbef4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3355848"/>
            <a:ext cx="2834640" cy="173736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5760720" y="3355848"/>
            <a:ext cx="2834640" cy="173736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760720" y="4800600"/>
            <a:ext cx="283464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833872" y="4828032"/>
            <a:ext cx="2688336" cy="219456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253C3E"/>
                </a:solidFill>
                <a:latin typeface="Aptos"/>
              </a:rPr>
              <a:t>Staré učebnice a materiály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833104" y="3337560"/>
            <a:ext cx="2734056" cy="177393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643b8239c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1392" y="3355848"/>
            <a:ext cx="2697480" cy="173736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8851392" y="3355848"/>
            <a:ext cx="2697480" cy="173736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8851392" y="4800600"/>
            <a:ext cx="269748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924544" y="4828032"/>
            <a:ext cx="2565767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 dirty="0" err="1">
                <a:solidFill>
                  <a:srgbClr val="253C3E"/>
                </a:solidFill>
                <a:latin typeface="Aptos"/>
              </a:rPr>
              <a:t>Texty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k </a:t>
            </a:r>
            <a:r>
              <a:rPr sz="850" b="0" dirty="0" err="1">
                <a:solidFill>
                  <a:srgbClr val="253C3E"/>
                </a:solidFill>
                <a:latin typeface="Aptos"/>
              </a:rPr>
              <a:t>historii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</a:t>
            </a:r>
            <a:r>
              <a:rPr sz="850" b="0" dirty="0" err="1" smtClean="0">
                <a:solidFill>
                  <a:srgbClr val="253C3E"/>
                </a:solidFill>
                <a:latin typeface="Aptos"/>
              </a:rPr>
              <a:t>školy</a:t>
            </a:r>
            <a:r>
              <a:rPr lang="cs-CZ" sz="850" b="0" dirty="0" smtClean="0">
                <a:solidFill>
                  <a:srgbClr val="253C3E"/>
                </a:solidFill>
                <a:latin typeface="Aptos"/>
              </a:rPr>
              <a:t> – zákaz lízaní zmrzliny pro uč.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868680" y="5303520"/>
            <a:ext cx="10561320" cy="822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2DA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1005839" y="5431536"/>
            <a:ext cx="256032" cy="256032"/>
          </a:xfrm>
          <a:prstGeom prst="roundRect">
            <a:avLst/>
          </a:prstGeom>
          <a:solidFill>
            <a:srgbClr val="E194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325880" y="5394959"/>
            <a:ext cx="9966960" cy="3200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250" b="1">
                <a:solidFill>
                  <a:srgbClr val="253C3E"/>
                </a:solidFill>
                <a:latin typeface="Aptos Display"/>
              </a:rPr>
              <a:t>Proč je to důležité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61288" y="5806440"/>
            <a:ext cx="7295330" cy="196977"/>
          </a:xfrm>
          <a:prstGeom prst="rect">
            <a:avLst/>
          </a:prstGeom>
          <a:noFill/>
        </p:spPr>
        <p:txBody>
          <a:bodyPr wrap="none" lIns="18288" tIns="18288" rIns="18288" bIns="18288">
            <a:spAutoFit/>
          </a:bodyPr>
          <a:lstStyle/>
          <a:p>
            <a:pPr>
              <a:spcAft>
                <a:spcPts val="500"/>
              </a:spcAft>
              <a:defRPr sz="1040">
                <a:solidFill>
                  <a:srgbClr val="253C3E"/>
                </a:solidFill>
                <a:latin typeface="Aptos"/>
              </a:defRPr>
            </a:pPr>
            <a:r>
              <a:rPr dirty="0"/>
              <a:t>• děti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návštěvníci</a:t>
            </a:r>
            <a:r>
              <a:rPr dirty="0"/>
              <a:t> </a:t>
            </a:r>
            <a:r>
              <a:rPr dirty="0" err="1"/>
              <a:t>vidí</a:t>
            </a:r>
            <a:r>
              <a:rPr dirty="0"/>
              <a:t>, </a:t>
            </a:r>
            <a:r>
              <a:rPr dirty="0" err="1"/>
              <a:t>že</a:t>
            </a:r>
            <a:r>
              <a:rPr dirty="0"/>
              <a:t> </a:t>
            </a:r>
            <a:r>
              <a:rPr dirty="0" err="1"/>
              <a:t>škola</a:t>
            </a:r>
            <a:r>
              <a:rPr dirty="0"/>
              <a:t> </a:t>
            </a:r>
            <a:r>
              <a:rPr dirty="0" err="1"/>
              <a:t>má</a:t>
            </a:r>
            <a:r>
              <a:rPr dirty="0"/>
              <a:t> </a:t>
            </a:r>
            <a:r>
              <a:rPr dirty="0" err="1"/>
              <a:t>svůj</a:t>
            </a:r>
            <a:r>
              <a:rPr dirty="0"/>
              <a:t> </a:t>
            </a:r>
            <a:r>
              <a:rPr dirty="0" err="1" smtClean="0"/>
              <a:t>příběh</a:t>
            </a:r>
            <a:r>
              <a:rPr lang="cs-CZ" dirty="0" smtClean="0"/>
              <a:t>, </a:t>
            </a:r>
            <a:r>
              <a:rPr dirty="0" err="1" smtClean="0"/>
              <a:t>historie</a:t>
            </a:r>
            <a:r>
              <a:rPr lang="cs-CZ" dirty="0" smtClean="0"/>
              <a:t>,děti a studenti mohou toto místo navštěvovat, uchování </a:t>
            </a:r>
            <a:r>
              <a:rPr lang="cs-CZ" dirty="0" err="1" smtClean="0"/>
              <a:t>pamatáky</a:t>
            </a:r>
            <a:r>
              <a:rPr lang="cs-CZ" dirty="0" smtClean="0"/>
              <a:t> </a:t>
            </a:r>
            <a:endParaRPr dirty="0"/>
          </a:p>
        </p:txBody>
      </p:sp>
      <p:sp>
        <p:nvSpPr>
          <p:cNvPr id="37" name="TextBox 36"/>
          <p:cNvSpPr txBox="1"/>
          <p:nvPr/>
        </p:nvSpPr>
        <p:spPr>
          <a:xfrm>
            <a:off x="594360" y="6601968"/>
            <a:ext cx="11155680" cy="18288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FFFFFF"/>
                </a:solidFill>
                <a:latin typeface="Aptos"/>
              </a:rPr>
              <a:t>Vzdělávací cesta Málaga · pracovní prezentace pro MŠ 4 pastelky ·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457200" y="-640080"/>
            <a:ext cx="2377440" cy="2377440"/>
          </a:xfrm>
          <a:prstGeom prst="ellipse">
            <a:avLst/>
          </a:prstGeom>
          <a:solidFill>
            <a:srgbClr val="F5CF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5CF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329184"/>
            <a:ext cx="8046720" cy="5486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2800" b="1">
                <a:solidFill>
                  <a:srgbClr val="253C3E"/>
                </a:solidFill>
                <a:latin typeface="Aptos Display"/>
              </a:rPr>
              <a:t>Práce s emocemi: El monstruo de colores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841248"/>
            <a:ext cx="7410042" cy="24776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250" b="0" dirty="0" err="1">
                <a:latin typeface="Aptos"/>
              </a:rPr>
              <a:t>Barevná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příšerka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byla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krásnou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ukázkou</a:t>
            </a:r>
            <a:r>
              <a:rPr sz="1250" b="0" dirty="0">
                <a:latin typeface="Aptos"/>
              </a:rPr>
              <a:t>, </a:t>
            </a:r>
            <a:r>
              <a:rPr sz="1250" b="0" dirty="0" err="1">
                <a:latin typeface="Aptos"/>
              </a:rPr>
              <a:t>jak</a:t>
            </a:r>
            <a:r>
              <a:rPr sz="1250" b="0" dirty="0">
                <a:latin typeface="Aptos"/>
              </a:rPr>
              <a:t> s </a:t>
            </a:r>
            <a:r>
              <a:rPr sz="1250" b="0" dirty="0" err="1">
                <a:latin typeface="Aptos"/>
              </a:rPr>
              <a:t>dětmi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mluvit</a:t>
            </a:r>
            <a:r>
              <a:rPr sz="1250" b="0" dirty="0">
                <a:latin typeface="Aptos"/>
              </a:rPr>
              <a:t> o </a:t>
            </a:r>
            <a:r>
              <a:rPr lang="cs-CZ" sz="1250" dirty="0" smtClean="0">
                <a:latin typeface="Aptos"/>
              </a:rPr>
              <a:t>emocích</a:t>
            </a:r>
            <a:r>
              <a:rPr sz="1250" b="0" dirty="0" smtClean="0">
                <a:latin typeface="Aptos"/>
              </a:rPr>
              <a:t> </a:t>
            </a:r>
            <a:r>
              <a:rPr sz="1250" b="0" dirty="0" err="1">
                <a:latin typeface="Aptos"/>
              </a:rPr>
              <a:t>jednoduše</a:t>
            </a:r>
            <a:r>
              <a:rPr sz="1250" b="0" dirty="0">
                <a:latin typeface="Aptos"/>
              </a:rPr>
              <a:t>, </a:t>
            </a:r>
            <a:r>
              <a:rPr sz="1250" b="0" dirty="0" err="1">
                <a:latin typeface="Aptos"/>
              </a:rPr>
              <a:t>názorně</a:t>
            </a:r>
            <a:r>
              <a:rPr sz="1250" b="0" dirty="0">
                <a:latin typeface="Aptos"/>
              </a:rPr>
              <a:t> a </a:t>
            </a:r>
            <a:r>
              <a:rPr sz="1250" b="0" dirty="0" err="1">
                <a:latin typeface="Aptos"/>
              </a:rPr>
              <a:t>bezpečně</a:t>
            </a:r>
            <a:r>
              <a:rPr sz="1250" b="0" dirty="0">
                <a:latin typeface="Aptos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" y="1133856"/>
            <a:ext cx="1143000" cy="64008"/>
          </a:xfrm>
          <a:prstGeom prst="rect">
            <a:avLst/>
          </a:prstGeom>
          <a:solidFill>
            <a:srgbClr val="F5CF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13232" y="1335024"/>
            <a:ext cx="3785615" cy="24323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49168fa2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353312"/>
            <a:ext cx="3749039" cy="239572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31520" y="1353312"/>
            <a:ext cx="3749039" cy="2395728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31520" y="3456432"/>
            <a:ext cx="3749039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4672" y="3483863"/>
            <a:ext cx="3602735" cy="219456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253C3E"/>
                </a:solidFill>
                <a:latin typeface="Aptos"/>
              </a:rPr>
              <a:t>Emoce v barvách a obrázcích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18304" y="1335024"/>
            <a:ext cx="2779776" cy="24323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643e904bf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592" y="1353312"/>
            <a:ext cx="2743200" cy="239572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736592" y="1353312"/>
            <a:ext cx="2743200" cy="2395728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736592" y="3456432"/>
            <a:ext cx="274320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09744" y="3483863"/>
            <a:ext cx="2596896" cy="219456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253C3E"/>
                </a:solidFill>
                <a:latin typeface="Aptos"/>
              </a:rPr>
              <a:t>Dětské zpracování emocí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08392" y="1335024"/>
            <a:ext cx="3694176" cy="24323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726679" y="1353312"/>
            <a:ext cx="3657600" cy="2395728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726679" y="3456432"/>
            <a:ext cx="365760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99831" y="3483863"/>
            <a:ext cx="3511296" cy="219456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253C3E"/>
                </a:solidFill>
                <a:latin typeface="Aptos"/>
              </a:rPr>
              <a:t>Kniha jako východisko projektu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4096512"/>
            <a:ext cx="10469880" cy="1572768"/>
          </a:xfrm>
          <a:prstGeom prst="roundRect">
            <a:avLst/>
          </a:prstGeom>
          <a:solidFill>
            <a:srgbClr val="FFF5D0"/>
          </a:solidFill>
          <a:ln w="8890">
            <a:solidFill>
              <a:srgbClr val="E2DA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051560" y="4224528"/>
            <a:ext cx="256032" cy="256032"/>
          </a:xfrm>
          <a:prstGeom prst="roundRect">
            <a:avLst/>
          </a:prstGeom>
          <a:solidFill>
            <a:srgbClr val="F5CF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371600" y="4187952"/>
            <a:ext cx="5159426" cy="278538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450" b="1" dirty="0">
                <a:solidFill>
                  <a:srgbClr val="253C3E"/>
                </a:solidFill>
                <a:latin typeface="Aptos Display"/>
              </a:rPr>
              <a:t>Co by </a:t>
            </a:r>
            <a:r>
              <a:rPr sz="1450" b="1" dirty="0" err="1">
                <a:solidFill>
                  <a:srgbClr val="253C3E"/>
                </a:solidFill>
                <a:latin typeface="Aptos Display"/>
              </a:rPr>
              <a:t>šlo</a:t>
            </a:r>
            <a:r>
              <a:rPr sz="1450" b="1" dirty="0">
                <a:solidFill>
                  <a:srgbClr val="253C3E"/>
                </a:solidFill>
                <a:latin typeface="Aptos Display"/>
              </a:rPr>
              <a:t> </a:t>
            </a:r>
            <a:r>
              <a:rPr sz="1450" b="1" dirty="0" err="1">
                <a:solidFill>
                  <a:srgbClr val="253C3E"/>
                </a:solidFill>
                <a:latin typeface="Aptos Display"/>
              </a:rPr>
              <a:t>převzít</a:t>
            </a:r>
            <a:r>
              <a:rPr sz="1450" b="1" dirty="0">
                <a:solidFill>
                  <a:srgbClr val="253C3E"/>
                </a:solidFill>
                <a:latin typeface="Aptos Display"/>
              </a:rPr>
              <a:t> do MŠ 4 </a:t>
            </a:r>
            <a:r>
              <a:rPr sz="1450" b="1" dirty="0" err="1" smtClean="0">
                <a:solidFill>
                  <a:srgbClr val="253C3E"/>
                </a:solidFill>
                <a:latin typeface="Aptos Display"/>
              </a:rPr>
              <a:t>pastelky</a:t>
            </a:r>
            <a:r>
              <a:rPr lang="cs-CZ" sz="1450" b="1" dirty="0" smtClean="0">
                <a:solidFill>
                  <a:srgbClr val="253C3E"/>
                </a:solidFill>
                <a:latin typeface="Aptos Display"/>
              </a:rPr>
              <a:t> – alternativa </a:t>
            </a:r>
            <a:r>
              <a:rPr lang="cs-CZ" sz="1450" b="1" dirty="0" err="1" smtClean="0">
                <a:solidFill>
                  <a:srgbClr val="253C3E"/>
                </a:solidFill>
                <a:latin typeface="Aptos Display"/>
              </a:rPr>
              <a:t>Emušáka</a:t>
            </a:r>
            <a:endParaRPr sz="1450" b="1" dirty="0">
              <a:solidFill>
                <a:srgbClr val="253C3E"/>
              </a:solidFill>
              <a:latin typeface="Aptos Display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07008" y="4599432"/>
            <a:ext cx="7250446" cy="974113"/>
          </a:xfrm>
          <a:prstGeom prst="rect">
            <a:avLst/>
          </a:prstGeom>
          <a:noFill/>
        </p:spPr>
        <p:txBody>
          <a:bodyPr wrap="none" lIns="18288" tIns="18288" rIns="18288" bIns="18288">
            <a:spAutoFit/>
          </a:bodyPr>
          <a:lstStyle/>
          <a:p>
            <a:pPr>
              <a:spcAft>
                <a:spcPts val="500"/>
              </a:spcAft>
              <a:defRPr sz="121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barvy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jednoduchá</a:t>
            </a:r>
            <a:r>
              <a:rPr dirty="0"/>
              <a:t> </a:t>
            </a:r>
            <a:r>
              <a:rPr dirty="0" err="1"/>
              <a:t>opora</a:t>
            </a:r>
            <a:r>
              <a:rPr dirty="0"/>
              <a:t> pro </a:t>
            </a:r>
            <a:r>
              <a:rPr dirty="0" err="1"/>
              <a:t>pojmenování</a:t>
            </a:r>
            <a:r>
              <a:rPr dirty="0"/>
              <a:t> </a:t>
            </a:r>
            <a:r>
              <a:rPr dirty="0" err="1" smtClean="0"/>
              <a:t>pocitů</a:t>
            </a:r>
            <a:endParaRPr dirty="0"/>
          </a:p>
          <a:p>
            <a:pPr>
              <a:spcAft>
                <a:spcPts val="500"/>
              </a:spcAft>
              <a:defRPr sz="1210">
                <a:solidFill>
                  <a:srgbClr val="253C3E"/>
                </a:solidFill>
                <a:latin typeface="Aptos"/>
              </a:defRPr>
            </a:pPr>
            <a:r>
              <a:rPr dirty="0"/>
              <a:t>• obrázky a </a:t>
            </a:r>
            <a:r>
              <a:rPr dirty="0" err="1" smtClean="0"/>
              <a:t>knih</a:t>
            </a:r>
            <a:r>
              <a:rPr lang="cs-CZ" dirty="0" smtClean="0"/>
              <a:t>a</a:t>
            </a:r>
            <a:r>
              <a:rPr dirty="0" smtClean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bezpečný</a:t>
            </a:r>
            <a:r>
              <a:rPr dirty="0"/>
              <a:t> </a:t>
            </a:r>
            <a:r>
              <a:rPr dirty="0" err="1"/>
              <a:t>začátek</a:t>
            </a:r>
            <a:r>
              <a:rPr dirty="0"/>
              <a:t> </a:t>
            </a:r>
            <a:r>
              <a:rPr dirty="0" err="1" smtClean="0"/>
              <a:t>rozhovoru</a:t>
            </a:r>
            <a:r>
              <a:rPr lang="cs-CZ" dirty="0" smtClean="0"/>
              <a:t>, včetně omalovánek a volného materiálu na internetu</a:t>
            </a:r>
            <a:endParaRPr dirty="0"/>
          </a:p>
          <a:p>
            <a:pPr>
              <a:spcAft>
                <a:spcPts val="500"/>
              </a:spcAft>
              <a:defRPr sz="121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společné</a:t>
            </a:r>
            <a:r>
              <a:rPr dirty="0"/>
              <a:t> třídění </a:t>
            </a:r>
            <a:r>
              <a:rPr dirty="0" err="1"/>
              <a:t>pocitů</a:t>
            </a:r>
            <a:r>
              <a:rPr dirty="0"/>
              <a:t>: co </a:t>
            </a:r>
            <a:r>
              <a:rPr dirty="0" err="1"/>
              <a:t>cítím</a:t>
            </a:r>
            <a:r>
              <a:rPr dirty="0"/>
              <a:t>, </a:t>
            </a:r>
            <a:r>
              <a:rPr dirty="0" err="1"/>
              <a:t>kdy</a:t>
            </a:r>
            <a:r>
              <a:rPr dirty="0"/>
              <a:t> to </a:t>
            </a:r>
            <a:r>
              <a:rPr dirty="0" err="1"/>
              <a:t>cítím</a:t>
            </a:r>
            <a:r>
              <a:rPr dirty="0"/>
              <a:t>, co mi </a:t>
            </a:r>
            <a:r>
              <a:rPr dirty="0" err="1"/>
              <a:t>pomůže</a:t>
            </a:r>
            <a:endParaRPr dirty="0"/>
          </a:p>
          <a:p>
            <a:pPr>
              <a:spcAft>
                <a:spcPts val="500"/>
              </a:spcAft>
              <a:defRPr sz="121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propojení</a:t>
            </a:r>
            <a:r>
              <a:rPr dirty="0"/>
              <a:t> s </a:t>
            </a:r>
            <a:r>
              <a:rPr dirty="0" err="1"/>
              <a:t>pravidly</a:t>
            </a:r>
            <a:r>
              <a:rPr dirty="0"/>
              <a:t> </a:t>
            </a:r>
            <a:r>
              <a:rPr dirty="0" err="1"/>
              <a:t>třídy</a:t>
            </a:r>
            <a:r>
              <a:rPr dirty="0"/>
              <a:t>, </a:t>
            </a:r>
            <a:r>
              <a:rPr dirty="0" err="1"/>
              <a:t>komunikací</a:t>
            </a:r>
            <a:r>
              <a:rPr dirty="0"/>
              <a:t> a </a:t>
            </a:r>
            <a:r>
              <a:rPr dirty="0" err="1"/>
              <a:t>vztahy</a:t>
            </a:r>
            <a:r>
              <a:rPr dirty="0"/>
              <a:t> </a:t>
            </a:r>
            <a:r>
              <a:rPr dirty="0" err="1"/>
              <a:t>mezi</a:t>
            </a:r>
            <a:r>
              <a:rPr dirty="0"/>
              <a:t> </a:t>
            </a:r>
            <a:r>
              <a:rPr dirty="0" err="1"/>
              <a:t>dětmi</a:t>
            </a:r>
            <a:endParaRPr dirty="0"/>
          </a:p>
        </p:txBody>
      </p:sp>
      <p:sp>
        <p:nvSpPr>
          <p:cNvPr id="27" name="TextBox 26"/>
          <p:cNvSpPr txBox="1"/>
          <p:nvPr/>
        </p:nvSpPr>
        <p:spPr>
          <a:xfrm>
            <a:off x="594360" y="6601968"/>
            <a:ext cx="11155680" cy="18288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FFFFFF"/>
                </a:solidFill>
                <a:latin typeface="Aptos"/>
              </a:rPr>
              <a:t>Vzdělávací cesta Málaga · pracovní prezentace pro MŠ 4 pastelky · 5</a:t>
            </a:r>
          </a:p>
        </p:txBody>
      </p:sp>
      <p:pic>
        <p:nvPicPr>
          <p:cNvPr id="29" name="Obrázek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7965" y="1371639"/>
            <a:ext cx="3513161" cy="1989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457200" y="-640080"/>
            <a:ext cx="2377440" cy="2377440"/>
          </a:xfrm>
          <a:prstGeom prst="ellipse">
            <a:avLst/>
          </a:prstGeom>
          <a:solidFill>
            <a:srgbClr val="91B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91B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329184"/>
            <a:ext cx="8520922" cy="486287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2800" b="1" dirty="0" err="1">
                <a:solidFill>
                  <a:srgbClr val="253C3E"/>
                </a:solidFill>
                <a:latin typeface="Aptos Display"/>
              </a:rPr>
              <a:t>Podpora</a:t>
            </a:r>
            <a:r>
              <a:rPr sz="2800" b="1" dirty="0">
                <a:solidFill>
                  <a:srgbClr val="253C3E"/>
                </a:solidFill>
                <a:latin typeface="Aptos Display"/>
              </a:rPr>
              <a:t> </a:t>
            </a:r>
            <a:r>
              <a:rPr sz="2800" b="1" dirty="0" err="1">
                <a:solidFill>
                  <a:srgbClr val="253C3E"/>
                </a:solidFill>
                <a:latin typeface="Aptos Display"/>
              </a:rPr>
              <a:t>dětí</a:t>
            </a:r>
            <a:r>
              <a:rPr sz="2800" b="1" dirty="0" smtClean="0">
                <a:solidFill>
                  <a:srgbClr val="253C3E"/>
                </a:solidFill>
                <a:latin typeface="Aptos Display"/>
              </a:rPr>
              <a:t>, </a:t>
            </a:r>
            <a:r>
              <a:rPr sz="2800" b="1" dirty="0" err="1">
                <a:solidFill>
                  <a:srgbClr val="253C3E"/>
                </a:solidFill>
                <a:latin typeface="Aptos Display"/>
              </a:rPr>
              <a:t>otevřená</a:t>
            </a:r>
            <a:r>
              <a:rPr sz="2800" b="1" dirty="0">
                <a:solidFill>
                  <a:srgbClr val="253C3E"/>
                </a:solidFill>
                <a:latin typeface="Aptos Display"/>
              </a:rPr>
              <a:t> </a:t>
            </a:r>
            <a:r>
              <a:rPr sz="2800" b="1" dirty="0" err="1" smtClean="0">
                <a:solidFill>
                  <a:srgbClr val="253C3E"/>
                </a:solidFill>
                <a:latin typeface="Aptos Display"/>
              </a:rPr>
              <a:t>škola</a:t>
            </a:r>
            <a:r>
              <a:rPr lang="cs-CZ" sz="2800" b="1" dirty="0" smtClean="0">
                <a:solidFill>
                  <a:srgbClr val="253C3E"/>
                </a:solidFill>
                <a:latin typeface="Aptos Display"/>
              </a:rPr>
              <a:t> nápadům a rodičům</a:t>
            </a:r>
            <a:endParaRPr sz="2800" b="1" dirty="0">
              <a:solidFill>
                <a:srgbClr val="253C3E"/>
              </a:solidFill>
              <a:latin typeface="Aptos Display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1792" y="841248"/>
            <a:ext cx="7363554" cy="24776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lang="cs-CZ" sz="1250" dirty="0">
                <a:latin typeface="Aptos"/>
              </a:rPr>
              <a:t>Š</a:t>
            </a:r>
            <a:r>
              <a:rPr sz="1250" b="0" dirty="0" smtClean="0">
                <a:latin typeface="Aptos"/>
              </a:rPr>
              <a:t>kola </a:t>
            </a:r>
            <a:r>
              <a:rPr sz="1250" b="0" dirty="0" err="1">
                <a:latin typeface="Aptos"/>
              </a:rPr>
              <a:t>ukázala</a:t>
            </a:r>
            <a:r>
              <a:rPr sz="1250" b="0" dirty="0">
                <a:latin typeface="Aptos"/>
              </a:rPr>
              <a:t>, </a:t>
            </a:r>
            <a:r>
              <a:rPr sz="1250" b="0" dirty="0" err="1">
                <a:latin typeface="Aptos"/>
              </a:rPr>
              <a:t>jak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důležitá</a:t>
            </a:r>
            <a:r>
              <a:rPr sz="1250" b="0" dirty="0">
                <a:latin typeface="Aptos"/>
              </a:rPr>
              <a:t> je </a:t>
            </a:r>
            <a:r>
              <a:rPr sz="1250" b="0" dirty="0" err="1">
                <a:latin typeface="Aptos"/>
              </a:rPr>
              <a:t>podpora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dětí-cizinců</a:t>
            </a:r>
            <a:r>
              <a:rPr sz="1250" b="0" dirty="0">
                <a:latin typeface="Aptos"/>
              </a:rPr>
              <a:t>, </a:t>
            </a:r>
            <a:r>
              <a:rPr sz="1250" b="0" dirty="0" err="1">
                <a:latin typeface="Aptos"/>
              </a:rPr>
              <a:t>dětí</a:t>
            </a:r>
            <a:r>
              <a:rPr sz="1250" b="0" dirty="0">
                <a:latin typeface="Aptos"/>
              </a:rPr>
              <a:t> se </a:t>
            </a:r>
            <a:r>
              <a:rPr sz="1250" b="0" dirty="0" err="1">
                <a:latin typeface="Aptos"/>
              </a:rPr>
              <a:t>speciálními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potřebami</a:t>
            </a:r>
            <a:r>
              <a:rPr sz="1250" b="0" dirty="0">
                <a:latin typeface="Aptos"/>
              </a:rPr>
              <a:t> a </a:t>
            </a:r>
            <a:r>
              <a:rPr sz="1250" b="0" dirty="0" err="1">
                <a:latin typeface="Aptos"/>
              </a:rPr>
              <a:t>spolupráce</a:t>
            </a:r>
            <a:r>
              <a:rPr sz="1250" b="0" dirty="0">
                <a:latin typeface="Aptos"/>
              </a:rPr>
              <a:t> </a:t>
            </a:r>
            <a:r>
              <a:rPr lang="cs-CZ" sz="1250" dirty="0" smtClean="0">
                <a:latin typeface="Aptos"/>
              </a:rPr>
              <a:t>s rodiči</a:t>
            </a:r>
            <a:r>
              <a:rPr sz="1250" b="0" dirty="0" smtClean="0">
                <a:latin typeface="Aptos"/>
              </a:rPr>
              <a:t>.</a:t>
            </a:r>
            <a:endParaRPr sz="1250" b="0" dirty="0"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792" y="1133856"/>
            <a:ext cx="1143000" cy="64008"/>
          </a:xfrm>
          <a:prstGeom prst="rect">
            <a:avLst/>
          </a:prstGeom>
          <a:solidFill>
            <a:srgbClr val="91B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94944" y="1399032"/>
            <a:ext cx="2459736" cy="31912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ceb94624e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1417320"/>
            <a:ext cx="2423160" cy="31546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13232" y="1417320"/>
            <a:ext cx="2423160" cy="315468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13232" y="4279392"/>
            <a:ext cx="242316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6384" y="4306824"/>
            <a:ext cx="1685718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 dirty="0" err="1">
                <a:solidFill>
                  <a:srgbClr val="253C3E"/>
                </a:solidFill>
                <a:latin typeface="Aptos"/>
              </a:rPr>
              <a:t>Vizuální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</a:t>
            </a:r>
            <a:r>
              <a:rPr sz="850" b="0" dirty="0" err="1">
                <a:solidFill>
                  <a:srgbClr val="253C3E"/>
                </a:solidFill>
                <a:latin typeface="Aptos"/>
              </a:rPr>
              <a:t>opory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a </a:t>
            </a:r>
            <a:r>
              <a:rPr sz="850" b="0" dirty="0" err="1" smtClean="0">
                <a:solidFill>
                  <a:srgbClr val="253C3E"/>
                </a:solidFill>
                <a:latin typeface="Aptos"/>
              </a:rPr>
              <a:t>pravidla</a:t>
            </a:r>
            <a:r>
              <a:rPr lang="cs-CZ" sz="850" b="0" dirty="0" smtClean="0">
                <a:solidFill>
                  <a:srgbClr val="253C3E"/>
                </a:solidFill>
                <a:latin typeface="Aptos"/>
              </a:rPr>
              <a:t> pro děti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364992" y="1399032"/>
            <a:ext cx="2551176" cy="31912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383280" y="1417320"/>
            <a:ext cx="2514600" cy="315468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383280" y="4279392"/>
            <a:ext cx="251460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456432" y="4306824"/>
            <a:ext cx="1728999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lang="cs-CZ" sz="850" dirty="0" smtClean="0">
                <a:solidFill>
                  <a:srgbClr val="253C3E"/>
                </a:solidFill>
                <a:latin typeface="Aptos"/>
              </a:rPr>
              <a:t>Piktogramy které pomáhají dětem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126480" y="1399032"/>
            <a:ext cx="2578608" cy="31912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99aff71a1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4768" y="1417320"/>
            <a:ext cx="2542032" cy="315468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6144768" y="1417320"/>
            <a:ext cx="2542032" cy="315468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144768" y="4279392"/>
            <a:ext cx="25420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217920" y="4306824"/>
            <a:ext cx="2259593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lang="cs-CZ" sz="850" dirty="0" smtClean="0">
                <a:solidFill>
                  <a:srgbClr val="253C3E"/>
                </a:solidFill>
                <a:latin typeface="Aptos"/>
              </a:rPr>
              <a:t>Výzdoba  – Alenka v Říši divů, vybraly si děti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915400" y="1399032"/>
            <a:ext cx="2432304" cy="31912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3c3b09872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3688" y="1417320"/>
            <a:ext cx="2395728" cy="315468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8933688" y="1417320"/>
            <a:ext cx="2395728" cy="315468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933688" y="4279392"/>
            <a:ext cx="2395728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006840" y="4306824"/>
            <a:ext cx="1228863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lang="cs-CZ" sz="850" dirty="0" smtClean="0">
                <a:solidFill>
                  <a:srgbClr val="253C3E"/>
                </a:solidFill>
                <a:latin typeface="Aptos"/>
              </a:rPr>
              <a:t>Výzdoba, podílí se děti 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868680" y="4846320"/>
            <a:ext cx="10561320" cy="1078992"/>
          </a:xfrm>
          <a:prstGeom prst="roundRect">
            <a:avLst/>
          </a:prstGeom>
          <a:solidFill>
            <a:srgbClr val="E5F1E0"/>
          </a:solidFill>
          <a:ln w="8890">
            <a:solidFill>
              <a:srgbClr val="E2DA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1005839" y="4974336"/>
            <a:ext cx="256032" cy="256032"/>
          </a:xfrm>
          <a:prstGeom prst="roundRect">
            <a:avLst/>
          </a:prstGeom>
          <a:solidFill>
            <a:srgbClr val="91B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325880" y="4937759"/>
            <a:ext cx="9966960" cy="3200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250" b="1">
                <a:solidFill>
                  <a:srgbClr val="253C3E"/>
                </a:solidFill>
                <a:latin typeface="Aptos Display"/>
              </a:rPr>
              <a:t>Důležité poznatky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61871" y="5212080"/>
            <a:ext cx="7947753" cy="635687"/>
          </a:xfrm>
          <a:prstGeom prst="rect">
            <a:avLst/>
          </a:prstGeom>
          <a:noFill/>
        </p:spPr>
        <p:txBody>
          <a:bodyPr wrap="none" lIns="18288" tIns="18288" rIns="18288" bIns="18288">
            <a:spAutoFit/>
          </a:bodyPr>
          <a:lstStyle/>
          <a:p>
            <a:pPr>
              <a:spcAft>
                <a:spcPts val="500"/>
              </a:spcAft>
              <a:defRPr sz="1019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při</a:t>
            </a:r>
            <a:r>
              <a:rPr dirty="0"/>
              <a:t> </a:t>
            </a:r>
            <a:r>
              <a:rPr dirty="0" err="1"/>
              <a:t>jazykové</a:t>
            </a:r>
            <a:r>
              <a:rPr dirty="0"/>
              <a:t> </a:t>
            </a:r>
            <a:r>
              <a:rPr dirty="0" err="1"/>
              <a:t>bariéře</a:t>
            </a:r>
            <a:r>
              <a:rPr dirty="0"/>
              <a:t> </a:t>
            </a:r>
            <a:r>
              <a:rPr dirty="0" err="1"/>
              <a:t>pomáhá</a:t>
            </a:r>
            <a:r>
              <a:rPr dirty="0"/>
              <a:t> </a:t>
            </a:r>
            <a:r>
              <a:rPr dirty="0" err="1"/>
              <a:t>speciální</a:t>
            </a:r>
            <a:r>
              <a:rPr dirty="0"/>
              <a:t> </a:t>
            </a:r>
            <a:r>
              <a:rPr dirty="0" err="1"/>
              <a:t>španělská</a:t>
            </a:r>
            <a:r>
              <a:rPr dirty="0"/>
              <a:t> </a:t>
            </a:r>
            <a:r>
              <a:rPr dirty="0" err="1"/>
              <a:t>třída</a:t>
            </a:r>
            <a:r>
              <a:rPr dirty="0"/>
              <a:t> pro </a:t>
            </a:r>
            <a:r>
              <a:rPr dirty="0" err="1"/>
              <a:t>rychlejší</a:t>
            </a:r>
            <a:r>
              <a:rPr dirty="0"/>
              <a:t> </a:t>
            </a:r>
            <a:r>
              <a:rPr dirty="0" err="1" smtClean="0"/>
              <a:t>začlenění</a:t>
            </a:r>
            <a:r>
              <a:rPr lang="cs-CZ" dirty="0" smtClean="0"/>
              <a:t>, </a:t>
            </a:r>
            <a:r>
              <a:rPr dirty="0" err="1" smtClean="0"/>
              <a:t>ve</a:t>
            </a:r>
            <a:r>
              <a:rPr dirty="0" smtClean="0"/>
              <a:t> </a:t>
            </a:r>
            <a:r>
              <a:rPr dirty="0" err="1"/>
              <a:t>škole</a:t>
            </a:r>
            <a:r>
              <a:rPr dirty="0"/>
              <a:t> </a:t>
            </a:r>
            <a:r>
              <a:rPr dirty="0" err="1"/>
              <a:t>jsou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malé</a:t>
            </a:r>
            <a:r>
              <a:rPr dirty="0"/>
              <a:t> </a:t>
            </a:r>
            <a:r>
              <a:rPr dirty="0" err="1"/>
              <a:t>třídy</a:t>
            </a:r>
            <a:r>
              <a:rPr dirty="0"/>
              <a:t> pro děti se </a:t>
            </a:r>
            <a:r>
              <a:rPr dirty="0" err="1"/>
              <a:t>speciálními</a:t>
            </a:r>
            <a:r>
              <a:rPr dirty="0"/>
              <a:t> </a:t>
            </a:r>
            <a:r>
              <a:rPr dirty="0" err="1"/>
              <a:t>potřebami</a:t>
            </a:r>
            <a:endParaRPr dirty="0"/>
          </a:p>
          <a:p>
            <a:pPr>
              <a:spcAft>
                <a:spcPts val="500"/>
              </a:spcAft>
              <a:defRPr sz="1019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podpora</a:t>
            </a:r>
            <a:r>
              <a:rPr dirty="0"/>
              <a:t> </a:t>
            </a:r>
            <a:r>
              <a:rPr dirty="0" err="1"/>
              <a:t>zahrnuje</a:t>
            </a:r>
            <a:r>
              <a:rPr dirty="0"/>
              <a:t> </a:t>
            </a:r>
            <a:r>
              <a:rPr dirty="0" err="1"/>
              <a:t>logopeda</a:t>
            </a:r>
            <a:r>
              <a:rPr dirty="0"/>
              <a:t>, </a:t>
            </a:r>
            <a:r>
              <a:rPr dirty="0" err="1"/>
              <a:t>psychologa</a:t>
            </a:r>
            <a:r>
              <a:rPr dirty="0"/>
              <a:t>, </a:t>
            </a:r>
            <a:r>
              <a:rPr dirty="0" err="1"/>
              <a:t>fyzioterapeuta</a:t>
            </a:r>
            <a:r>
              <a:rPr dirty="0"/>
              <a:t> a </a:t>
            </a:r>
            <a:r>
              <a:rPr dirty="0" err="1"/>
              <a:t>další</a:t>
            </a:r>
            <a:r>
              <a:rPr dirty="0"/>
              <a:t> </a:t>
            </a:r>
            <a:r>
              <a:rPr dirty="0" err="1"/>
              <a:t>odborníky</a:t>
            </a:r>
            <a:endParaRPr dirty="0"/>
          </a:p>
          <a:p>
            <a:pPr>
              <a:spcAft>
                <a:spcPts val="500"/>
              </a:spcAft>
              <a:defRPr sz="1019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škola</a:t>
            </a:r>
            <a:r>
              <a:rPr dirty="0"/>
              <a:t> </a:t>
            </a:r>
            <a:r>
              <a:rPr dirty="0" err="1"/>
              <a:t>zapojuje</a:t>
            </a:r>
            <a:r>
              <a:rPr dirty="0"/>
              <a:t> </a:t>
            </a:r>
            <a:r>
              <a:rPr dirty="0" err="1"/>
              <a:t>rodiče</a:t>
            </a:r>
            <a:r>
              <a:rPr dirty="0"/>
              <a:t>, </a:t>
            </a:r>
            <a:r>
              <a:rPr dirty="0" err="1"/>
              <a:t>dobrovolníky</a:t>
            </a:r>
            <a:r>
              <a:rPr dirty="0"/>
              <a:t> a </a:t>
            </a:r>
            <a:r>
              <a:rPr dirty="0" err="1"/>
              <a:t>studenty</a:t>
            </a:r>
            <a:r>
              <a:rPr dirty="0"/>
              <a:t> do </a:t>
            </a:r>
            <a:r>
              <a:rPr dirty="0" err="1"/>
              <a:t>projektů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péče</a:t>
            </a:r>
            <a:r>
              <a:rPr dirty="0"/>
              <a:t> o </a:t>
            </a:r>
            <a:r>
              <a:rPr dirty="0" err="1"/>
              <a:t>prostředí</a:t>
            </a:r>
            <a:endParaRPr dirty="0"/>
          </a:p>
        </p:txBody>
      </p:sp>
      <p:sp>
        <p:nvSpPr>
          <p:cNvPr id="32" name="TextBox 31"/>
          <p:cNvSpPr txBox="1"/>
          <p:nvPr/>
        </p:nvSpPr>
        <p:spPr>
          <a:xfrm>
            <a:off x="594360" y="6601968"/>
            <a:ext cx="11155680" cy="18288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FFFFFF"/>
                </a:solidFill>
                <a:latin typeface="Aptos"/>
              </a:rPr>
              <a:t>Vzdělávací cesta Málaga · pracovní prezentace pro MŠ 4 pastelky · 6</a:t>
            </a:r>
          </a:p>
        </p:txBody>
      </p:sp>
      <p:pic>
        <p:nvPicPr>
          <p:cNvPr id="33" name="Obrázek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3280" y="1441036"/>
            <a:ext cx="2532888" cy="2857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457200" y="-640080"/>
            <a:ext cx="2377440" cy="2377440"/>
          </a:xfrm>
          <a:prstGeom prst="ellipse">
            <a:avLst/>
          </a:prstGeom>
          <a:solidFill>
            <a:srgbClr val="B7D6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B7D6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329184"/>
            <a:ext cx="10253704" cy="486287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r>
              <a:rPr sz="2800" b="1" dirty="0">
                <a:solidFill>
                  <a:srgbClr val="253C3E"/>
                </a:solidFill>
                <a:latin typeface="Aptos Display"/>
              </a:rPr>
              <a:t>2. </a:t>
            </a:r>
            <a:r>
              <a:rPr sz="2800" b="1" dirty="0" err="1">
                <a:solidFill>
                  <a:srgbClr val="253C3E"/>
                </a:solidFill>
                <a:latin typeface="Aptos Display"/>
              </a:rPr>
              <a:t>škola</a:t>
            </a:r>
            <a:r>
              <a:rPr sz="2800" b="1" dirty="0">
                <a:solidFill>
                  <a:srgbClr val="253C3E"/>
                </a:solidFill>
                <a:latin typeface="Aptos Display"/>
              </a:rPr>
              <a:t>: </a:t>
            </a:r>
            <a:r>
              <a:rPr lang="cs-CZ" sz="2800" b="1" dirty="0" smtClean="0">
                <a:solidFill>
                  <a:srgbClr val="253C3E"/>
                </a:solidFill>
                <a:latin typeface="Aptos Display"/>
              </a:rPr>
              <a:t>CEIP Ramón </a:t>
            </a:r>
            <a:r>
              <a:rPr lang="cs-CZ" sz="2800" b="1" dirty="0" err="1" smtClean="0">
                <a:solidFill>
                  <a:srgbClr val="253C3E"/>
                </a:solidFill>
                <a:latin typeface="Aptos Display"/>
              </a:rPr>
              <a:t>Simonet</a:t>
            </a:r>
            <a:r>
              <a:rPr lang="cs-CZ" sz="2800" b="1" dirty="0" smtClean="0">
                <a:solidFill>
                  <a:srgbClr val="253C3E"/>
                </a:solidFill>
                <a:latin typeface="Aptos Display"/>
              </a:rPr>
              <a:t>, </a:t>
            </a:r>
            <a:r>
              <a:rPr lang="cs-CZ" sz="2800" b="1" dirty="0" smtClean="0">
                <a:solidFill>
                  <a:srgbClr val="253C3E"/>
                </a:solidFill>
                <a:latin typeface="Aptos Display"/>
              </a:rPr>
              <a:t>v</a:t>
            </a:r>
            <a:r>
              <a:rPr sz="2800" b="1" dirty="0" err="1" smtClean="0">
                <a:solidFill>
                  <a:srgbClr val="253C3E"/>
                </a:solidFill>
                <a:latin typeface="Aptos Display"/>
              </a:rPr>
              <a:t>elká</a:t>
            </a:r>
            <a:r>
              <a:rPr sz="2800" b="1" dirty="0" smtClean="0">
                <a:solidFill>
                  <a:srgbClr val="253C3E"/>
                </a:solidFill>
                <a:latin typeface="Aptos Display"/>
              </a:rPr>
              <a:t> </a:t>
            </a:r>
            <a:r>
              <a:rPr sz="2800" b="1" dirty="0" err="1">
                <a:solidFill>
                  <a:srgbClr val="253C3E"/>
                </a:solidFill>
                <a:latin typeface="Aptos Display"/>
              </a:rPr>
              <a:t>veřejná</a:t>
            </a:r>
            <a:r>
              <a:rPr sz="2800" b="1" dirty="0">
                <a:solidFill>
                  <a:srgbClr val="253C3E"/>
                </a:solidFill>
                <a:latin typeface="Aptos Display"/>
              </a:rPr>
              <a:t> </a:t>
            </a:r>
            <a:r>
              <a:rPr sz="2800" b="1" dirty="0" err="1">
                <a:solidFill>
                  <a:srgbClr val="253C3E"/>
                </a:solidFill>
                <a:latin typeface="Aptos Display"/>
              </a:rPr>
              <a:t>škola</a:t>
            </a:r>
            <a:r>
              <a:rPr sz="2800" b="1" dirty="0">
                <a:solidFill>
                  <a:srgbClr val="253C3E"/>
                </a:solidFill>
                <a:latin typeface="Aptos Display"/>
              </a:rPr>
              <a:t> v </a:t>
            </a:r>
            <a:r>
              <a:rPr sz="2800" b="1" dirty="0" err="1">
                <a:solidFill>
                  <a:srgbClr val="253C3E"/>
                </a:solidFill>
                <a:latin typeface="Aptos Display"/>
              </a:rPr>
              <a:t>Málaze</a:t>
            </a:r>
            <a:endParaRPr sz="2800" b="1" dirty="0">
              <a:solidFill>
                <a:srgbClr val="253C3E"/>
              </a:solidFill>
              <a:latin typeface="Aptos Display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1792" y="841248"/>
            <a:ext cx="6438622" cy="24776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lang="cs-CZ" sz="1250" dirty="0" smtClean="0">
                <a:latin typeface="Aptos"/>
              </a:rPr>
              <a:t>Š</a:t>
            </a:r>
            <a:r>
              <a:rPr sz="1250" b="0" dirty="0" smtClean="0">
                <a:latin typeface="Aptos"/>
              </a:rPr>
              <a:t>kola </a:t>
            </a:r>
            <a:r>
              <a:rPr sz="1250" b="0" dirty="0" err="1">
                <a:latin typeface="Aptos"/>
              </a:rPr>
              <a:t>působila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více</a:t>
            </a:r>
            <a:r>
              <a:rPr sz="1250" b="0" dirty="0">
                <a:latin typeface="Aptos"/>
              </a:rPr>
              <a:t> „</a:t>
            </a:r>
            <a:r>
              <a:rPr sz="1250" b="0" dirty="0" err="1">
                <a:latin typeface="Aptos"/>
              </a:rPr>
              <a:t>školně</a:t>
            </a:r>
            <a:r>
              <a:rPr sz="1250" b="0" dirty="0">
                <a:latin typeface="Aptos"/>
              </a:rPr>
              <a:t>“ </a:t>
            </a:r>
            <a:r>
              <a:rPr sz="1250" b="0" dirty="0" err="1">
                <a:latin typeface="Aptos"/>
              </a:rPr>
              <a:t>už</a:t>
            </a:r>
            <a:r>
              <a:rPr sz="1250" b="0" dirty="0">
                <a:latin typeface="Aptos"/>
              </a:rPr>
              <a:t> v </a:t>
            </a:r>
            <a:r>
              <a:rPr sz="1250" b="0" dirty="0" err="1">
                <a:latin typeface="Aptos"/>
              </a:rPr>
              <a:t>předškolním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věku</a:t>
            </a:r>
            <a:r>
              <a:rPr sz="1250" b="0" dirty="0">
                <a:latin typeface="Aptos"/>
              </a:rPr>
              <a:t> a </a:t>
            </a:r>
            <a:r>
              <a:rPr sz="1250" b="0" dirty="0" err="1">
                <a:latin typeface="Aptos"/>
              </a:rPr>
              <a:t>ukázala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jiný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způsob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práce</a:t>
            </a:r>
            <a:r>
              <a:rPr sz="1250" b="0" dirty="0">
                <a:latin typeface="Aptos"/>
              </a:rPr>
              <a:t> s </a:t>
            </a:r>
            <a:r>
              <a:rPr sz="1250" b="0" dirty="0" err="1">
                <a:latin typeface="Aptos"/>
              </a:rPr>
              <a:t>dětmi</a:t>
            </a:r>
            <a:r>
              <a:rPr sz="1250" b="0" dirty="0">
                <a:latin typeface="Aptos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" y="1133856"/>
            <a:ext cx="1143000" cy="64008"/>
          </a:xfrm>
          <a:prstGeom prst="rect">
            <a:avLst/>
          </a:prstGeom>
          <a:solidFill>
            <a:srgbClr val="B7D6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13232" y="1307592"/>
            <a:ext cx="4654296" cy="24323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aec0c2dd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325880"/>
            <a:ext cx="4617720" cy="239572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31520" y="1325880"/>
            <a:ext cx="4617720" cy="2395728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31520" y="3429000"/>
            <a:ext cx="461772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4672" y="3456432"/>
            <a:ext cx="3564437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 dirty="0" err="1">
                <a:solidFill>
                  <a:srgbClr val="253C3E"/>
                </a:solidFill>
                <a:latin typeface="Aptos"/>
              </a:rPr>
              <a:t>Třída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s </a:t>
            </a:r>
            <a:r>
              <a:rPr sz="850" b="0" dirty="0" err="1">
                <a:solidFill>
                  <a:srgbClr val="253C3E"/>
                </a:solidFill>
                <a:latin typeface="Aptos"/>
              </a:rPr>
              <a:t>čísly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, </a:t>
            </a:r>
            <a:r>
              <a:rPr sz="850" b="0" dirty="0" err="1">
                <a:solidFill>
                  <a:srgbClr val="253C3E"/>
                </a:solidFill>
                <a:latin typeface="Aptos"/>
              </a:rPr>
              <a:t>písmeny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a </a:t>
            </a:r>
            <a:r>
              <a:rPr sz="850" b="0" dirty="0" err="1">
                <a:solidFill>
                  <a:srgbClr val="253C3E"/>
                </a:solidFill>
                <a:latin typeface="Aptos"/>
              </a:rPr>
              <a:t>vzdělávacími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</a:t>
            </a:r>
            <a:r>
              <a:rPr sz="850" b="0" dirty="0" err="1" smtClean="0">
                <a:solidFill>
                  <a:srgbClr val="253C3E"/>
                </a:solidFill>
                <a:latin typeface="Aptos"/>
              </a:rPr>
              <a:t>materiály</a:t>
            </a:r>
            <a:r>
              <a:rPr lang="cs-CZ" sz="850" b="0" dirty="0" smtClean="0">
                <a:solidFill>
                  <a:srgbClr val="253C3E"/>
                </a:solidFill>
                <a:latin typeface="Aptos"/>
              </a:rPr>
              <a:t>, málo hraček, stavebnic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605272" y="1307592"/>
            <a:ext cx="2871216" cy="24323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df90bcc74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1325880"/>
            <a:ext cx="2834640" cy="239572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623560" y="1325880"/>
            <a:ext cx="2834640" cy="2395728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623560" y="3429000"/>
            <a:ext cx="283464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696712" y="3456432"/>
            <a:ext cx="2688336" cy="219456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253C3E"/>
                </a:solidFill>
                <a:latin typeface="Aptos"/>
              </a:rPr>
              <a:t>Nástěnky a pracovní plochy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714232" y="1307592"/>
            <a:ext cx="2642616" cy="24323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b3962d233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2520" y="1325880"/>
            <a:ext cx="2606040" cy="2395728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8732520" y="1325880"/>
            <a:ext cx="2606040" cy="2395728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732520" y="3429000"/>
            <a:ext cx="260604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805672" y="3456432"/>
            <a:ext cx="2148986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 dirty="0" err="1">
                <a:solidFill>
                  <a:srgbClr val="253C3E"/>
                </a:solidFill>
                <a:latin typeface="Aptos"/>
              </a:rPr>
              <a:t>Jednodušší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</a:t>
            </a:r>
            <a:r>
              <a:rPr sz="850" b="0" dirty="0" err="1" smtClean="0">
                <a:solidFill>
                  <a:srgbClr val="253C3E"/>
                </a:solidFill>
                <a:latin typeface="Aptos"/>
              </a:rPr>
              <a:t>zázemí</a:t>
            </a:r>
            <a:r>
              <a:rPr lang="cs-CZ" sz="850" b="0" dirty="0" smtClean="0">
                <a:solidFill>
                  <a:srgbClr val="253C3E"/>
                </a:solidFill>
                <a:latin typeface="Aptos"/>
              </a:rPr>
              <a:t>, jeden záchod na třídu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68680" y="4096511"/>
            <a:ext cx="10515600" cy="1673352"/>
          </a:xfrm>
          <a:prstGeom prst="roundRect">
            <a:avLst/>
          </a:prstGeom>
          <a:solidFill>
            <a:srgbClr val="E7F2F9"/>
          </a:solidFill>
          <a:ln w="8890">
            <a:solidFill>
              <a:srgbClr val="E2DA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005839" y="4133087"/>
            <a:ext cx="256032" cy="256032"/>
          </a:xfrm>
          <a:prstGeom prst="roundRect">
            <a:avLst/>
          </a:prstGeom>
          <a:solidFill>
            <a:srgbClr val="B7D6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325880" y="4096511"/>
            <a:ext cx="9921240" cy="3200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400" b="1">
                <a:solidFill>
                  <a:srgbClr val="253C3E"/>
                </a:solidFill>
                <a:latin typeface="Aptos Display"/>
              </a:rPr>
              <a:t>Základní informace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61288" y="4507992"/>
            <a:ext cx="10012680" cy="1078992"/>
          </a:xfrm>
          <a:prstGeom prst="rect">
            <a:avLst/>
          </a:prstGeom>
          <a:noFill/>
        </p:spPr>
        <p:txBody>
          <a:bodyPr wrap="none" lIns="18288" tIns="18288" rIns="18288" bIns="18288">
            <a:spAutoFit/>
          </a:bodyPr>
          <a:lstStyle/>
          <a:p>
            <a:pPr>
              <a:spcAft>
                <a:spcPts val="500"/>
              </a:spcAft>
              <a:defRPr sz="115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největší</a:t>
            </a:r>
            <a:r>
              <a:rPr dirty="0"/>
              <a:t> </a:t>
            </a:r>
            <a:r>
              <a:rPr dirty="0" err="1"/>
              <a:t>veřejná</a:t>
            </a:r>
            <a:r>
              <a:rPr dirty="0"/>
              <a:t> </a:t>
            </a:r>
            <a:r>
              <a:rPr dirty="0" err="1"/>
              <a:t>škola</a:t>
            </a:r>
            <a:r>
              <a:rPr dirty="0"/>
              <a:t> v </a:t>
            </a:r>
            <a:r>
              <a:rPr dirty="0" err="1"/>
              <a:t>Málaze</a:t>
            </a:r>
            <a:r>
              <a:rPr dirty="0"/>
              <a:t>, </a:t>
            </a:r>
            <a:r>
              <a:rPr dirty="0" err="1"/>
              <a:t>přibližně</a:t>
            </a:r>
            <a:r>
              <a:rPr dirty="0"/>
              <a:t> 800 </a:t>
            </a:r>
            <a:r>
              <a:rPr dirty="0" err="1"/>
              <a:t>dětí</a:t>
            </a:r>
            <a:endParaRPr dirty="0"/>
          </a:p>
          <a:p>
            <a:pPr>
              <a:spcAft>
                <a:spcPts val="500"/>
              </a:spcAft>
              <a:defRPr sz="115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ve</a:t>
            </a:r>
            <a:r>
              <a:rPr dirty="0"/>
              <a:t> </a:t>
            </a:r>
            <a:r>
              <a:rPr dirty="0" err="1"/>
              <a:t>třídách</a:t>
            </a:r>
            <a:r>
              <a:rPr dirty="0"/>
              <a:t> </a:t>
            </a:r>
            <a:r>
              <a:rPr dirty="0" err="1"/>
              <a:t>kolem</a:t>
            </a:r>
            <a:r>
              <a:rPr dirty="0"/>
              <a:t> 25 </a:t>
            </a:r>
            <a:r>
              <a:rPr dirty="0" err="1"/>
              <a:t>dětí</a:t>
            </a:r>
            <a:r>
              <a:rPr dirty="0"/>
              <a:t>, </a:t>
            </a:r>
            <a:r>
              <a:rPr dirty="0" err="1"/>
              <a:t>plánované</a:t>
            </a:r>
            <a:r>
              <a:rPr dirty="0"/>
              <a:t> </a:t>
            </a:r>
            <a:r>
              <a:rPr dirty="0" err="1"/>
              <a:t>snížení</a:t>
            </a:r>
            <a:r>
              <a:rPr dirty="0"/>
              <a:t> </a:t>
            </a:r>
            <a:r>
              <a:rPr dirty="0" err="1"/>
              <a:t>počtů</a:t>
            </a:r>
            <a:endParaRPr dirty="0"/>
          </a:p>
          <a:p>
            <a:pPr>
              <a:spcAft>
                <a:spcPts val="500"/>
              </a:spcAft>
              <a:defRPr sz="115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asi</a:t>
            </a:r>
            <a:r>
              <a:rPr dirty="0"/>
              <a:t> </a:t>
            </a:r>
            <a:r>
              <a:rPr dirty="0" err="1"/>
              <a:t>čtvrtina</a:t>
            </a:r>
            <a:r>
              <a:rPr dirty="0"/>
              <a:t> </a:t>
            </a:r>
            <a:r>
              <a:rPr dirty="0" err="1"/>
              <a:t>dětí-cizinců</a:t>
            </a:r>
            <a:r>
              <a:rPr dirty="0"/>
              <a:t>, </a:t>
            </a:r>
            <a:r>
              <a:rPr dirty="0" err="1"/>
              <a:t>nejvíce</a:t>
            </a:r>
            <a:r>
              <a:rPr dirty="0"/>
              <a:t> z </a:t>
            </a:r>
            <a:r>
              <a:rPr dirty="0" err="1"/>
              <a:t>Jižní</a:t>
            </a:r>
            <a:r>
              <a:rPr dirty="0"/>
              <a:t> </a:t>
            </a:r>
            <a:r>
              <a:rPr dirty="0" err="1"/>
              <a:t>Ameriky</a:t>
            </a:r>
            <a:endParaRPr dirty="0"/>
          </a:p>
          <a:p>
            <a:pPr>
              <a:spcAft>
                <a:spcPts val="500"/>
              </a:spcAft>
              <a:defRPr sz="115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výuka</a:t>
            </a:r>
            <a:r>
              <a:rPr dirty="0"/>
              <a:t> 9–14 h, odpoledne </a:t>
            </a:r>
            <a:r>
              <a:rPr dirty="0" err="1"/>
              <a:t>družina</a:t>
            </a:r>
            <a:r>
              <a:rPr dirty="0"/>
              <a:t>, </a:t>
            </a:r>
            <a:r>
              <a:rPr dirty="0" err="1"/>
              <a:t>doučování</a:t>
            </a:r>
            <a:r>
              <a:rPr dirty="0"/>
              <a:t> a </a:t>
            </a:r>
            <a:r>
              <a:rPr dirty="0" err="1"/>
              <a:t>třídnické</a:t>
            </a:r>
            <a:r>
              <a:rPr dirty="0"/>
              <a:t> </a:t>
            </a:r>
            <a:r>
              <a:rPr dirty="0" err="1"/>
              <a:t>hodiny</a:t>
            </a:r>
            <a:endParaRPr dirty="0"/>
          </a:p>
          <a:p>
            <a:pPr>
              <a:spcAft>
                <a:spcPts val="500"/>
              </a:spcAft>
              <a:defRPr sz="1150">
                <a:solidFill>
                  <a:srgbClr val="253C3E"/>
                </a:solidFill>
                <a:latin typeface="Aptos"/>
              </a:defRPr>
            </a:pPr>
            <a:r>
              <a:rPr dirty="0"/>
              <a:t>• děti se </a:t>
            </a:r>
            <a:r>
              <a:rPr dirty="0" err="1"/>
              <a:t>speciálními</a:t>
            </a:r>
            <a:r>
              <a:rPr dirty="0"/>
              <a:t> </a:t>
            </a:r>
            <a:r>
              <a:rPr dirty="0" err="1"/>
              <a:t>potřebami</a:t>
            </a:r>
            <a:r>
              <a:rPr dirty="0"/>
              <a:t> se </a:t>
            </a:r>
            <a:r>
              <a:rPr dirty="0" err="1"/>
              <a:t>zapojují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do </a:t>
            </a:r>
            <a:r>
              <a:rPr dirty="0" err="1"/>
              <a:t>běžných</a:t>
            </a:r>
            <a:r>
              <a:rPr dirty="0"/>
              <a:t> </a:t>
            </a:r>
            <a:r>
              <a:rPr dirty="0" err="1"/>
              <a:t>tříd</a:t>
            </a:r>
            <a:endParaRPr dirty="0"/>
          </a:p>
        </p:txBody>
      </p:sp>
      <p:sp>
        <p:nvSpPr>
          <p:cNvPr id="27" name="TextBox 26"/>
          <p:cNvSpPr txBox="1"/>
          <p:nvPr/>
        </p:nvSpPr>
        <p:spPr>
          <a:xfrm>
            <a:off x="594360" y="6601968"/>
            <a:ext cx="11155680" cy="18288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FFFFFF"/>
                </a:solidFill>
                <a:latin typeface="Aptos"/>
              </a:rPr>
              <a:t>Vzdělávací cesta Málaga · pracovní prezentace pro MŠ 4 pastelky ·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457200" y="-640080"/>
            <a:ext cx="2377440" cy="2377440"/>
          </a:xfrm>
          <a:prstGeom prst="ellipse">
            <a:avLst/>
          </a:prstGeom>
          <a:solidFill>
            <a:srgbClr val="3576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3576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329184"/>
            <a:ext cx="8046720" cy="5486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2800" b="1">
                <a:solidFill>
                  <a:srgbClr val="253C3E"/>
                </a:solidFill>
                <a:latin typeface="Aptos Display"/>
              </a:rPr>
              <a:t>Školní příprava už ve školce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841248"/>
            <a:ext cx="6108595" cy="24776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lang="cs-CZ" sz="1250" dirty="0" smtClean="0">
                <a:latin typeface="Aptos"/>
              </a:rPr>
              <a:t>Bylo v</a:t>
            </a:r>
            <a:r>
              <a:rPr sz="1250" b="0" dirty="0" err="1" smtClean="0">
                <a:latin typeface="Aptos"/>
              </a:rPr>
              <a:t>ýrazné</a:t>
            </a:r>
            <a:r>
              <a:rPr sz="1250" b="0" dirty="0">
                <a:latin typeface="Aptos"/>
              </a:rPr>
              <a:t>, </a:t>
            </a:r>
            <a:r>
              <a:rPr sz="1250" b="0" dirty="0" err="1">
                <a:latin typeface="Aptos"/>
              </a:rPr>
              <a:t>že</a:t>
            </a:r>
            <a:r>
              <a:rPr sz="1250" b="0" dirty="0">
                <a:latin typeface="Aptos"/>
              </a:rPr>
              <a:t> děti v </a:t>
            </a:r>
            <a:r>
              <a:rPr sz="1250" b="0" dirty="0" err="1">
                <a:latin typeface="Aptos"/>
              </a:rPr>
              <a:t>předškolním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věku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pracují</a:t>
            </a:r>
            <a:r>
              <a:rPr sz="1250" b="0" dirty="0">
                <a:latin typeface="Aptos"/>
              </a:rPr>
              <a:t> s </a:t>
            </a:r>
            <a:r>
              <a:rPr sz="1250" b="0" dirty="0" err="1">
                <a:latin typeface="Aptos"/>
              </a:rPr>
              <a:t>písmeny</a:t>
            </a:r>
            <a:r>
              <a:rPr sz="1250" b="0" dirty="0">
                <a:latin typeface="Aptos"/>
              </a:rPr>
              <a:t>, </a:t>
            </a:r>
            <a:r>
              <a:rPr sz="1250" b="0" dirty="0" err="1">
                <a:latin typeface="Aptos"/>
              </a:rPr>
              <a:t>čísly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i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pracovními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sešity</a:t>
            </a:r>
            <a:r>
              <a:rPr sz="1250" b="0" dirty="0">
                <a:latin typeface="Aptos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" y="1133856"/>
            <a:ext cx="1143000" cy="64008"/>
          </a:xfrm>
          <a:prstGeom prst="rect">
            <a:avLst/>
          </a:prstGeom>
          <a:solidFill>
            <a:srgbClr val="3576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67512" y="1307592"/>
            <a:ext cx="3191256" cy="245973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389529356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25880"/>
            <a:ext cx="3154680" cy="242316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85800" y="1325880"/>
            <a:ext cx="3154680" cy="242316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3456432"/>
            <a:ext cx="315468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8952" y="3483863"/>
            <a:ext cx="1629613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 dirty="0" err="1">
                <a:solidFill>
                  <a:srgbClr val="253C3E"/>
                </a:solidFill>
                <a:latin typeface="Aptos"/>
              </a:rPr>
              <a:t>Pracovní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</a:t>
            </a:r>
            <a:r>
              <a:rPr sz="850" b="0" dirty="0" err="1" smtClean="0">
                <a:solidFill>
                  <a:srgbClr val="253C3E"/>
                </a:solidFill>
                <a:latin typeface="Aptos"/>
              </a:rPr>
              <a:t>sešit</a:t>
            </a:r>
            <a:r>
              <a:rPr lang="cs-CZ" sz="850" b="0" dirty="0" smtClean="0">
                <a:solidFill>
                  <a:srgbClr val="253C3E"/>
                </a:solidFill>
                <a:latin typeface="Aptos"/>
              </a:rPr>
              <a:t> – každé dítě svůj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050792" y="1307592"/>
            <a:ext cx="3191256" cy="245973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5cb6570cc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080" y="1325880"/>
            <a:ext cx="3154680" cy="242316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069080" y="1325880"/>
            <a:ext cx="3154680" cy="242316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069080" y="3456432"/>
            <a:ext cx="315468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142232" y="3483863"/>
            <a:ext cx="1063753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lang="cs-CZ" sz="850" dirty="0" smtClean="0">
                <a:solidFill>
                  <a:srgbClr val="253C3E"/>
                </a:solidFill>
                <a:latin typeface="Aptos"/>
              </a:rPr>
              <a:t>Sčítání už ve školce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34072" y="1307592"/>
            <a:ext cx="3831336" cy="245973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644dd6079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360" y="1325880"/>
            <a:ext cx="3794760" cy="242316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452360" y="1325880"/>
            <a:ext cx="3794760" cy="242316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452360" y="3456432"/>
            <a:ext cx="379476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525512" y="3483863"/>
            <a:ext cx="3742371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 dirty="0" err="1">
                <a:solidFill>
                  <a:srgbClr val="253C3E"/>
                </a:solidFill>
                <a:latin typeface="Aptos"/>
              </a:rPr>
              <a:t>Čísla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, </a:t>
            </a:r>
            <a:r>
              <a:rPr sz="850" b="0" dirty="0" err="1">
                <a:solidFill>
                  <a:srgbClr val="253C3E"/>
                </a:solidFill>
                <a:latin typeface="Aptos"/>
              </a:rPr>
              <a:t>písmena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, </a:t>
            </a:r>
            <a:r>
              <a:rPr sz="850" b="0" dirty="0" err="1">
                <a:solidFill>
                  <a:srgbClr val="253C3E"/>
                </a:solidFill>
                <a:latin typeface="Aptos"/>
              </a:rPr>
              <a:t>tabule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a </a:t>
            </a:r>
            <a:r>
              <a:rPr sz="850" b="0" dirty="0" err="1" smtClean="0">
                <a:solidFill>
                  <a:srgbClr val="253C3E"/>
                </a:solidFill>
                <a:latin typeface="Aptos"/>
              </a:rPr>
              <a:t>úkoly</a:t>
            </a:r>
            <a:r>
              <a:rPr lang="cs-CZ" sz="850" b="0" dirty="0" smtClean="0">
                <a:solidFill>
                  <a:srgbClr val="253C3E"/>
                </a:solidFill>
                <a:latin typeface="Aptos"/>
              </a:rPr>
              <a:t>, emoce, dny v týdnu, kdo je ve třídě nebo ne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960120" y="4160520"/>
            <a:ext cx="10195560" cy="1508760"/>
          </a:xfrm>
          <a:prstGeom prst="roundRect">
            <a:avLst/>
          </a:prstGeom>
          <a:solidFill>
            <a:srgbClr val="D6EAE8"/>
          </a:solidFill>
          <a:ln w="8890">
            <a:solidFill>
              <a:srgbClr val="E2DA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097280" y="4288536"/>
            <a:ext cx="256032" cy="256032"/>
          </a:xfrm>
          <a:prstGeom prst="roundRect">
            <a:avLst/>
          </a:prstGeom>
          <a:solidFill>
            <a:srgbClr val="3576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417320" y="4251959"/>
            <a:ext cx="9601200" cy="3200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450" b="1">
                <a:solidFill>
                  <a:srgbClr val="253C3E"/>
                </a:solidFill>
                <a:latin typeface="Aptos Display"/>
              </a:rPr>
              <a:t>Rozdíl oproti české MŠ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52728" y="4663440"/>
            <a:ext cx="9692640" cy="914399"/>
          </a:xfrm>
          <a:prstGeom prst="rect">
            <a:avLst/>
          </a:prstGeom>
          <a:noFill/>
        </p:spPr>
        <p:txBody>
          <a:bodyPr wrap="none" lIns="18288" tIns="18288" rIns="18288" bIns="18288">
            <a:spAutoFit/>
          </a:bodyPr>
          <a:lstStyle/>
          <a:p>
            <a:pPr>
              <a:spcAft>
                <a:spcPts val="500"/>
              </a:spcAft>
              <a:defRPr sz="1250">
                <a:solidFill>
                  <a:srgbClr val="253C3E"/>
                </a:solidFill>
                <a:latin typeface="Aptos"/>
              </a:defRPr>
            </a:pPr>
            <a:r>
              <a:rPr dirty="0"/>
              <a:t>• děti </a:t>
            </a:r>
            <a:r>
              <a:rPr dirty="0" err="1"/>
              <a:t>pracují</a:t>
            </a:r>
            <a:r>
              <a:rPr dirty="0"/>
              <a:t> s </a:t>
            </a:r>
            <a:r>
              <a:rPr dirty="0" err="1"/>
              <a:t>pracovními</a:t>
            </a:r>
            <a:r>
              <a:rPr dirty="0"/>
              <a:t> </a:t>
            </a:r>
            <a:r>
              <a:rPr dirty="0" err="1"/>
              <a:t>sešity</a:t>
            </a:r>
            <a:r>
              <a:rPr dirty="0"/>
              <a:t>, </a:t>
            </a:r>
            <a:r>
              <a:rPr dirty="0" err="1"/>
              <a:t>čísly</a:t>
            </a:r>
            <a:r>
              <a:rPr dirty="0"/>
              <a:t> a </a:t>
            </a:r>
            <a:r>
              <a:rPr dirty="0" err="1"/>
              <a:t>písmeny</a:t>
            </a:r>
            <a:endParaRPr dirty="0"/>
          </a:p>
          <a:p>
            <a:pPr>
              <a:spcAft>
                <a:spcPts val="500"/>
              </a:spcAft>
              <a:defRPr sz="125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objevuje</a:t>
            </a:r>
            <a:r>
              <a:rPr dirty="0"/>
              <a:t> se </a:t>
            </a:r>
            <a:r>
              <a:rPr dirty="0" err="1"/>
              <a:t>jednoduché</a:t>
            </a:r>
            <a:r>
              <a:rPr dirty="0"/>
              <a:t> </a:t>
            </a:r>
            <a:r>
              <a:rPr dirty="0" err="1"/>
              <a:t>sčítání</a:t>
            </a:r>
            <a:r>
              <a:rPr dirty="0"/>
              <a:t> a </a:t>
            </a:r>
            <a:r>
              <a:rPr dirty="0" err="1"/>
              <a:t>odčítání</a:t>
            </a:r>
            <a:endParaRPr dirty="0"/>
          </a:p>
          <a:p>
            <a:pPr>
              <a:spcAft>
                <a:spcPts val="500"/>
              </a:spcAft>
              <a:defRPr sz="125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více</a:t>
            </a:r>
            <a:r>
              <a:rPr dirty="0"/>
              <a:t> </a:t>
            </a:r>
            <a:r>
              <a:rPr dirty="0" err="1"/>
              <a:t>činností</a:t>
            </a:r>
            <a:r>
              <a:rPr dirty="0"/>
              <a:t> </a:t>
            </a:r>
            <a:r>
              <a:rPr dirty="0" err="1"/>
              <a:t>probíhá</a:t>
            </a:r>
            <a:r>
              <a:rPr dirty="0"/>
              <a:t> u </a:t>
            </a:r>
            <a:r>
              <a:rPr dirty="0" err="1"/>
              <a:t>stolečků</a:t>
            </a:r>
            <a:r>
              <a:rPr dirty="0"/>
              <a:t> a </a:t>
            </a:r>
            <a:r>
              <a:rPr dirty="0" err="1"/>
              <a:t>připomíná</a:t>
            </a:r>
            <a:r>
              <a:rPr dirty="0"/>
              <a:t> </a:t>
            </a:r>
            <a:r>
              <a:rPr dirty="0" err="1"/>
              <a:t>školní</a:t>
            </a:r>
            <a:r>
              <a:rPr dirty="0"/>
              <a:t> </a:t>
            </a:r>
            <a:r>
              <a:rPr dirty="0" err="1"/>
              <a:t>přípravu</a:t>
            </a:r>
            <a:endParaRPr dirty="0"/>
          </a:p>
          <a:p>
            <a:pPr>
              <a:spcAft>
                <a:spcPts val="500"/>
              </a:spcAft>
              <a:defRPr sz="1250">
                <a:solidFill>
                  <a:srgbClr val="253C3E"/>
                </a:solidFill>
                <a:latin typeface="Aptos"/>
              </a:defRPr>
            </a:pPr>
            <a:r>
              <a:rPr dirty="0"/>
              <a:t>• v </a:t>
            </a:r>
            <a:r>
              <a:rPr dirty="0" err="1"/>
              <a:t>naší</a:t>
            </a:r>
            <a:r>
              <a:rPr dirty="0"/>
              <a:t> MŠ </a:t>
            </a:r>
            <a:r>
              <a:rPr dirty="0" err="1"/>
              <a:t>tyto</a:t>
            </a:r>
            <a:r>
              <a:rPr dirty="0"/>
              <a:t> </a:t>
            </a:r>
            <a:r>
              <a:rPr dirty="0" err="1"/>
              <a:t>oblasti</a:t>
            </a:r>
            <a:r>
              <a:rPr dirty="0"/>
              <a:t> </a:t>
            </a:r>
            <a:r>
              <a:rPr dirty="0" err="1"/>
              <a:t>rozvíjíme</a:t>
            </a:r>
            <a:r>
              <a:rPr dirty="0"/>
              <a:t> </a:t>
            </a:r>
            <a:r>
              <a:rPr dirty="0" err="1"/>
              <a:t>spíše</a:t>
            </a:r>
            <a:r>
              <a:rPr dirty="0"/>
              <a:t> </a:t>
            </a:r>
            <a:r>
              <a:rPr dirty="0" err="1"/>
              <a:t>hravě</a:t>
            </a:r>
            <a:r>
              <a:rPr dirty="0"/>
              <a:t>, </a:t>
            </a:r>
            <a:r>
              <a:rPr dirty="0" err="1"/>
              <a:t>přirozeně</a:t>
            </a:r>
            <a:r>
              <a:rPr dirty="0"/>
              <a:t>, </a:t>
            </a:r>
            <a:r>
              <a:rPr dirty="0" err="1"/>
              <a:t>pohybem</a:t>
            </a:r>
            <a:r>
              <a:rPr dirty="0"/>
              <a:t>, </a:t>
            </a:r>
            <a:r>
              <a:rPr dirty="0" err="1"/>
              <a:t>tvořením</a:t>
            </a:r>
            <a:r>
              <a:rPr dirty="0"/>
              <a:t> a </a:t>
            </a:r>
            <a:r>
              <a:rPr dirty="0" err="1"/>
              <a:t>prožitkem</a:t>
            </a:r>
            <a:endParaRPr dirty="0"/>
          </a:p>
        </p:txBody>
      </p:sp>
      <p:sp>
        <p:nvSpPr>
          <p:cNvPr id="27" name="TextBox 26"/>
          <p:cNvSpPr txBox="1"/>
          <p:nvPr/>
        </p:nvSpPr>
        <p:spPr>
          <a:xfrm>
            <a:off x="594360" y="6601968"/>
            <a:ext cx="11155680" cy="18288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FFFFFF"/>
                </a:solidFill>
                <a:latin typeface="Aptos"/>
              </a:rPr>
              <a:t>Vzdělávací cesta Málaga · pracovní prezentace pro MŠ 4 pastelky · 9</a:t>
            </a:r>
          </a:p>
        </p:txBody>
      </p:sp>
      <p:sp>
        <p:nvSpPr>
          <p:cNvPr id="28" name="TextBox 40"/>
          <p:cNvSpPr txBox="1"/>
          <p:nvPr/>
        </p:nvSpPr>
        <p:spPr>
          <a:xfrm>
            <a:off x="5696391" y="4658400"/>
            <a:ext cx="5129674" cy="479618"/>
          </a:xfrm>
          <a:prstGeom prst="rect">
            <a:avLst/>
          </a:prstGeom>
          <a:noFill/>
        </p:spPr>
        <p:txBody>
          <a:bodyPr wrap="none" lIns="18288" tIns="18288" rIns="18288" bIns="18288">
            <a:spAutoFit/>
          </a:bodyPr>
          <a:lstStyle/>
          <a:p>
            <a:pPr>
              <a:spcAft>
                <a:spcPts val="500"/>
              </a:spcAft>
              <a:defRPr sz="1030">
                <a:solidFill>
                  <a:srgbClr val="253C3E"/>
                </a:solidFill>
                <a:latin typeface="Aptos"/>
              </a:defRPr>
            </a:pPr>
            <a:r>
              <a:rPr dirty="0" smtClean="0"/>
              <a:t>• </a:t>
            </a:r>
            <a:r>
              <a:rPr sz="1230" dirty="0" err="1"/>
              <a:t>prostředí</a:t>
            </a:r>
            <a:r>
              <a:rPr sz="1230" dirty="0"/>
              <a:t> </a:t>
            </a:r>
            <a:r>
              <a:rPr sz="1230" dirty="0" err="1"/>
              <a:t>působilo</a:t>
            </a:r>
            <a:r>
              <a:rPr sz="1230" dirty="0"/>
              <a:t> </a:t>
            </a:r>
            <a:r>
              <a:rPr sz="1230" dirty="0" err="1"/>
              <a:t>jednodušeji</a:t>
            </a:r>
            <a:r>
              <a:rPr sz="1230" dirty="0"/>
              <a:t>, s </a:t>
            </a:r>
            <a:r>
              <a:rPr sz="1230" dirty="0" err="1"/>
              <a:t>menším</a:t>
            </a:r>
            <a:r>
              <a:rPr sz="1230" dirty="0"/>
              <a:t> </a:t>
            </a:r>
            <a:r>
              <a:rPr sz="1230" dirty="0" err="1"/>
              <a:t>množstvím</a:t>
            </a:r>
            <a:r>
              <a:rPr sz="1230" dirty="0"/>
              <a:t> </a:t>
            </a:r>
            <a:r>
              <a:rPr sz="1230" dirty="0" err="1"/>
              <a:t>hraček</a:t>
            </a:r>
            <a:r>
              <a:rPr sz="1230" dirty="0"/>
              <a:t> a </a:t>
            </a:r>
            <a:r>
              <a:rPr sz="1230" dirty="0" err="1"/>
              <a:t>pomůcek</a:t>
            </a:r>
            <a:endParaRPr sz="1230" dirty="0"/>
          </a:p>
          <a:p>
            <a:pPr>
              <a:spcAft>
                <a:spcPts val="500"/>
              </a:spcAft>
              <a:defRPr sz="1030">
                <a:solidFill>
                  <a:srgbClr val="253C3E"/>
                </a:solidFill>
                <a:latin typeface="Aptos"/>
              </a:defRPr>
            </a:pPr>
            <a:r>
              <a:rPr sz="1230" dirty="0"/>
              <a:t>• </a:t>
            </a:r>
            <a:r>
              <a:rPr sz="1230" dirty="0" err="1"/>
              <a:t>pobyt</a:t>
            </a:r>
            <a:r>
              <a:rPr sz="1230" dirty="0"/>
              <a:t> </a:t>
            </a:r>
            <a:r>
              <a:rPr sz="1230" dirty="0" err="1"/>
              <a:t>venku</a:t>
            </a:r>
            <a:r>
              <a:rPr sz="1230" dirty="0"/>
              <a:t> </a:t>
            </a:r>
            <a:r>
              <a:rPr sz="1230" dirty="0" err="1"/>
              <a:t>byl</a:t>
            </a:r>
            <a:r>
              <a:rPr sz="1230" dirty="0"/>
              <a:t> </a:t>
            </a:r>
            <a:r>
              <a:rPr sz="1230" dirty="0" err="1"/>
              <a:t>kratší</a:t>
            </a:r>
            <a:r>
              <a:rPr sz="1230" dirty="0"/>
              <a:t> </a:t>
            </a:r>
            <a:r>
              <a:rPr sz="1230" dirty="0" err="1"/>
              <a:t>než</a:t>
            </a:r>
            <a:r>
              <a:rPr sz="1230" dirty="0"/>
              <a:t> </a:t>
            </a:r>
            <a:r>
              <a:rPr sz="1230" dirty="0" err="1"/>
              <a:t>jsme</a:t>
            </a:r>
            <a:r>
              <a:rPr sz="1230" dirty="0"/>
              <a:t> </a:t>
            </a:r>
            <a:r>
              <a:rPr sz="1230" dirty="0" err="1"/>
              <a:t>zvyklé</a:t>
            </a:r>
            <a:r>
              <a:rPr sz="1230" dirty="0"/>
              <a:t> v </a:t>
            </a:r>
            <a:r>
              <a:rPr sz="1230" dirty="0" err="1"/>
              <a:t>české</a:t>
            </a:r>
            <a:r>
              <a:rPr sz="1230" dirty="0"/>
              <a:t> </a:t>
            </a:r>
            <a:r>
              <a:rPr sz="1230" dirty="0" err="1"/>
              <a:t>mateřské</a:t>
            </a:r>
            <a:r>
              <a:rPr sz="1230" dirty="0"/>
              <a:t> </a:t>
            </a:r>
            <a:r>
              <a:rPr sz="1230" dirty="0" err="1"/>
              <a:t>škole</a:t>
            </a:r>
            <a:endParaRPr sz="123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457200" y="-640080"/>
            <a:ext cx="2377440" cy="2377440"/>
          </a:xfrm>
          <a:prstGeom prst="ellipse">
            <a:avLst/>
          </a:prstGeom>
          <a:solidFill>
            <a:srgbClr val="E194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194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329184"/>
            <a:ext cx="8046720" cy="5486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2800" b="1">
                <a:solidFill>
                  <a:srgbClr val="253C3E"/>
                </a:solidFill>
                <a:latin typeface="Aptos Display"/>
              </a:rPr>
              <a:t>Naše aktivita s dětmi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841248"/>
            <a:ext cx="6847452" cy="24776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250" b="0" dirty="0" err="1" smtClean="0">
                <a:latin typeface="Aptos"/>
              </a:rPr>
              <a:t>Ve</a:t>
            </a:r>
            <a:r>
              <a:rPr sz="1250" b="0" dirty="0" smtClean="0">
                <a:latin typeface="Aptos"/>
              </a:rPr>
              <a:t> </a:t>
            </a:r>
            <a:r>
              <a:rPr sz="1250" b="0" dirty="0" err="1">
                <a:latin typeface="Aptos"/>
              </a:rPr>
              <a:t>škole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jsme</a:t>
            </a:r>
            <a:r>
              <a:rPr sz="1250" b="0" dirty="0">
                <a:latin typeface="Aptos"/>
              </a:rPr>
              <a:t> se </a:t>
            </a:r>
            <a:r>
              <a:rPr sz="1250" b="0" dirty="0" err="1">
                <a:latin typeface="Aptos"/>
              </a:rPr>
              <a:t>zapojily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přímo</a:t>
            </a:r>
            <a:r>
              <a:rPr sz="1250" b="0" dirty="0">
                <a:latin typeface="Aptos"/>
              </a:rPr>
              <a:t> do </a:t>
            </a:r>
            <a:r>
              <a:rPr sz="1250" b="0" dirty="0" err="1">
                <a:latin typeface="Aptos"/>
              </a:rPr>
              <a:t>práce</a:t>
            </a:r>
            <a:r>
              <a:rPr sz="1250" b="0" dirty="0">
                <a:latin typeface="Aptos"/>
              </a:rPr>
              <a:t> s </a:t>
            </a:r>
            <a:r>
              <a:rPr sz="1250" b="0" dirty="0" err="1">
                <a:latin typeface="Aptos"/>
              </a:rPr>
              <a:t>dětmi</a:t>
            </a:r>
            <a:r>
              <a:rPr sz="1250" b="0" dirty="0">
                <a:latin typeface="Aptos"/>
              </a:rPr>
              <a:t> a </a:t>
            </a:r>
            <a:r>
              <a:rPr sz="1250" b="0" dirty="0" err="1">
                <a:latin typeface="Aptos"/>
              </a:rPr>
              <a:t>připravily</a:t>
            </a:r>
            <a:r>
              <a:rPr sz="1250" b="0" dirty="0">
                <a:latin typeface="Aptos"/>
              </a:rPr>
              <a:t> pro </a:t>
            </a:r>
            <a:r>
              <a:rPr sz="1250" b="0" dirty="0" err="1">
                <a:latin typeface="Aptos"/>
              </a:rPr>
              <a:t>ně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jednoduché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české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aktivity</a:t>
            </a:r>
            <a:r>
              <a:rPr sz="1250" b="0" dirty="0">
                <a:latin typeface="Aptos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" y="1133856"/>
            <a:ext cx="1143000" cy="64008"/>
          </a:xfrm>
          <a:prstGeom prst="rect">
            <a:avLst/>
          </a:prstGeom>
          <a:solidFill>
            <a:srgbClr val="E194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58952" y="1307592"/>
            <a:ext cx="3785615" cy="419709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433a12cf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325880"/>
            <a:ext cx="3749039" cy="416052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77240" y="1325880"/>
            <a:ext cx="3749039" cy="416052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7240" y="5193792"/>
            <a:ext cx="3749039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0392" y="5221224"/>
            <a:ext cx="1878078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 dirty="0" err="1">
                <a:solidFill>
                  <a:srgbClr val="253C3E"/>
                </a:solidFill>
                <a:latin typeface="Aptos"/>
              </a:rPr>
              <a:t>Aktivita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u </a:t>
            </a:r>
            <a:r>
              <a:rPr sz="850" b="0" dirty="0" err="1">
                <a:solidFill>
                  <a:srgbClr val="253C3E"/>
                </a:solidFill>
                <a:latin typeface="Aptos"/>
              </a:rPr>
              <a:t>stolečku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– </a:t>
            </a:r>
            <a:r>
              <a:rPr sz="850" b="0" dirty="0" err="1">
                <a:solidFill>
                  <a:srgbClr val="253C3E"/>
                </a:solidFill>
                <a:latin typeface="Aptos"/>
              </a:rPr>
              <a:t>počítání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</a:t>
            </a:r>
            <a:r>
              <a:rPr lang="cs-CZ" sz="850" dirty="0" smtClean="0">
                <a:solidFill>
                  <a:srgbClr val="253C3E"/>
                </a:solidFill>
                <a:latin typeface="Aptos"/>
              </a:rPr>
              <a:t>s motýli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82312" y="1307592"/>
            <a:ext cx="3054096" cy="195681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cc9407105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325880"/>
            <a:ext cx="3017520" cy="192024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800600" y="1325880"/>
            <a:ext cx="3017520" cy="192024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800600" y="2953512"/>
            <a:ext cx="301752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00600" y="2980944"/>
            <a:ext cx="3041858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 dirty="0" err="1">
                <a:solidFill>
                  <a:srgbClr val="253C3E"/>
                </a:solidFill>
                <a:latin typeface="Aptos"/>
              </a:rPr>
              <a:t>Barvy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, </a:t>
            </a:r>
            <a:r>
              <a:rPr sz="850" b="0" dirty="0" err="1">
                <a:solidFill>
                  <a:srgbClr val="253C3E"/>
                </a:solidFill>
                <a:latin typeface="Aptos"/>
              </a:rPr>
              <a:t>tvary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a </a:t>
            </a:r>
            <a:r>
              <a:rPr sz="850" b="0" dirty="0" err="1">
                <a:solidFill>
                  <a:srgbClr val="253C3E"/>
                </a:solidFill>
                <a:latin typeface="Aptos"/>
              </a:rPr>
              <a:t>pracovní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</a:t>
            </a:r>
            <a:r>
              <a:rPr sz="850" b="0" dirty="0" err="1" smtClean="0">
                <a:solidFill>
                  <a:srgbClr val="253C3E"/>
                </a:solidFill>
                <a:latin typeface="Aptos"/>
              </a:rPr>
              <a:t>úkoly</a:t>
            </a:r>
            <a:r>
              <a:rPr lang="cs-CZ" sz="850" dirty="0">
                <a:solidFill>
                  <a:srgbClr val="253C3E"/>
                </a:solidFill>
                <a:latin typeface="Aptos"/>
              </a:rPr>
              <a:t> </a:t>
            </a:r>
            <a:r>
              <a:rPr lang="cs-CZ" sz="850" dirty="0" smtClean="0">
                <a:solidFill>
                  <a:srgbClr val="253C3E"/>
                </a:solidFill>
                <a:latin typeface="Aptos"/>
              </a:rPr>
              <a:t>– pracovní sešit má každé dítě</a:t>
            </a:r>
            <a:r>
              <a:rPr lang="cs-CZ" sz="850" b="0" dirty="0" smtClean="0">
                <a:solidFill>
                  <a:srgbClr val="253C3E"/>
                </a:solidFill>
                <a:latin typeface="Aptos"/>
              </a:rPr>
              <a:t> 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119872" y="1307592"/>
            <a:ext cx="2871216" cy="195681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138160" y="1325880"/>
            <a:ext cx="2834640" cy="1920240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138160" y="2953512"/>
            <a:ext cx="283464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3" name="Rounded Rectangle 22"/>
          <p:cNvSpPr/>
          <p:nvPr/>
        </p:nvSpPr>
        <p:spPr>
          <a:xfrm>
            <a:off x="4800600" y="3611880"/>
            <a:ext cx="6172200" cy="1874519"/>
          </a:xfrm>
          <a:prstGeom prst="roundRect">
            <a:avLst/>
          </a:prstGeom>
          <a:solidFill>
            <a:srgbClr val="FBE5CF"/>
          </a:solidFill>
          <a:ln w="8890">
            <a:solidFill>
              <a:srgbClr val="E2DA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4937760" y="3739896"/>
            <a:ext cx="256032" cy="256032"/>
          </a:xfrm>
          <a:prstGeom prst="roundRect">
            <a:avLst/>
          </a:prstGeom>
          <a:solidFill>
            <a:srgbClr val="E194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257800" y="3703320"/>
            <a:ext cx="5577840" cy="3200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500" b="1">
                <a:solidFill>
                  <a:srgbClr val="253C3E"/>
                </a:solidFill>
                <a:latin typeface="Aptos Display"/>
              </a:rPr>
              <a:t>Co jsme dětem ukazovaly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93208" y="4114800"/>
            <a:ext cx="2640210" cy="1029513"/>
          </a:xfrm>
          <a:prstGeom prst="rect">
            <a:avLst/>
          </a:prstGeom>
          <a:noFill/>
        </p:spPr>
        <p:txBody>
          <a:bodyPr wrap="none" lIns="18288" tIns="18288" rIns="18288" bIns="18288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počítání</a:t>
            </a:r>
            <a:r>
              <a:rPr dirty="0"/>
              <a:t>, </a:t>
            </a:r>
            <a:r>
              <a:rPr dirty="0" err="1"/>
              <a:t>barvy</a:t>
            </a:r>
            <a:r>
              <a:rPr dirty="0"/>
              <a:t> a </a:t>
            </a:r>
            <a:r>
              <a:rPr dirty="0" err="1"/>
              <a:t>skládání</a:t>
            </a:r>
            <a:endParaRPr dirty="0"/>
          </a:p>
          <a:p>
            <a:pPr>
              <a:spcAft>
                <a:spcPts val="500"/>
              </a:spcAft>
              <a:defRPr sz="1300">
                <a:solidFill>
                  <a:srgbClr val="253C3E"/>
                </a:solidFill>
                <a:latin typeface="Aptos"/>
              </a:defRPr>
            </a:pPr>
            <a:r>
              <a:rPr dirty="0"/>
              <a:t>• puzzle a </a:t>
            </a:r>
            <a:r>
              <a:rPr dirty="0" err="1"/>
              <a:t>jednoduché</a:t>
            </a:r>
            <a:r>
              <a:rPr dirty="0"/>
              <a:t> </a:t>
            </a:r>
            <a:r>
              <a:rPr dirty="0" err="1"/>
              <a:t>úkoly</a:t>
            </a:r>
            <a:endParaRPr dirty="0"/>
          </a:p>
          <a:p>
            <a:pPr>
              <a:spcAft>
                <a:spcPts val="500"/>
              </a:spcAft>
              <a:defRPr sz="130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českého</a:t>
            </a:r>
            <a:r>
              <a:rPr dirty="0"/>
              <a:t> </a:t>
            </a:r>
            <a:r>
              <a:rPr dirty="0" err="1"/>
              <a:t>Krtečka</a:t>
            </a:r>
            <a:r>
              <a:rPr dirty="0"/>
              <a:t> a </a:t>
            </a:r>
            <a:r>
              <a:rPr dirty="0" err="1"/>
              <a:t>českou</a:t>
            </a:r>
            <a:r>
              <a:rPr dirty="0"/>
              <a:t> </a:t>
            </a:r>
            <a:r>
              <a:rPr dirty="0" err="1"/>
              <a:t>vlajku</a:t>
            </a:r>
            <a:endParaRPr dirty="0"/>
          </a:p>
          <a:p>
            <a:pPr>
              <a:spcAft>
                <a:spcPts val="500"/>
              </a:spcAft>
              <a:defRPr sz="1300">
                <a:solidFill>
                  <a:srgbClr val="253C3E"/>
                </a:solidFill>
                <a:latin typeface="Aptos"/>
              </a:defRPr>
            </a:pPr>
            <a:endParaRPr dirty="0"/>
          </a:p>
        </p:txBody>
      </p:sp>
      <p:sp>
        <p:nvSpPr>
          <p:cNvPr id="27" name="TextBox 26"/>
          <p:cNvSpPr txBox="1"/>
          <p:nvPr/>
        </p:nvSpPr>
        <p:spPr>
          <a:xfrm>
            <a:off x="594360" y="6601968"/>
            <a:ext cx="11155680" cy="18288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FFFFFF"/>
                </a:solidFill>
                <a:latin typeface="Aptos"/>
              </a:rPr>
              <a:t>Vzdělávací cesta Málaga · pracovní prezentace pro MŠ 4 pastelky · 8</a:t>
            </a:r>
          </a:p>
        </p:txBody>
      </p:sp>
      <p:pic>
        <p:nvPicPr>
          <p:cNvPr id="29" name="Picture 23" descr="81e3c57d50.jpg"/>
          <p:cNvPicPr>
            <a:picLocks noChangeAspect="1"/>
          </p:cNvPicPr>
          <p:nvPr/>
        </p:nvPicPr>
        <p:blipFill rotWithShape="1">
          <a:blip r:embed="rId4"/>
          <a:srcRect r="14708"/>
          <a:stretch/>
        </p:blipFill>
        <p:spPr>
          <a:xfrm>
            <a:off x="8119872" y="1325880"/>
            <a:ext cx="2852928" cy="1645920"/>
          </a:xfrm>
          <a:prstGeom prst="rect">
            <a:avLst/>
          </a:prstGeom>
        </p:spPr>
      </p:pic>
      <p:sp>
        <p:nvSpPr>
          <p:cNvPr id="30" name="TextBox 16"/>
          <p:cNvSpPr txBox="1"/>
          <p:nvPr/>
        </p:nvSpPr>
        <p:spPr>
          <a:xfrm>
            <a:off x="8138160" y="3003075"/>
            <a:ext cx="1065356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lang="cs-CZ" sz="850" b="0" dirty="0" smtClean="0">
                <a:solidFill>
                  <a:srgbClr val="253C3E"/>
                </a:solidFill>
                <a:latin typeface="Aptos"/>
              </a:rPr>
              <a:t>Piktogramy ve třídě 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-457200" y="-640080"/>
            <a:ext cx="2377440" cy="2377440"/>
          </a:xfrm>
          <a:prstGeom prst="ellipse">
            <a:avLst/>
          </a:prstGeom>
          <a:solidFill>
            <a:srgbClr val="91B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91B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329184"/>
            <a:ext cx="8046720" cy="5486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2800" b="1">
                <a:solidFill>
                  <a:srgbClr val="253C3E"/>
                </a:solidFill>
                <a:latin typeface="Aptos Display"/>
              </a:rPr>
              <a:t>Co si odnášíme do praxe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841248"/>
            <a:ext cx="7512634" cy="24776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250" b="0" dirty="0" err="1">
                <a:latin typeface="Aptos"/>
              </a:rPr>
              <a:t>Návštěva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byla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hlavně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inspirací</a:t>
            </a:r>
            <a:r>
              <a:rPr sz="1250" b="0" dirty="0">
                <a:latin typeface="Aptos"/>
              </a:rPr>
              <a:t> – </a:t>
            </a:r>
            <a:r>
              <a:rPr sz="1250" b="0" dirty="0" err="1">
                <a:latin typeface="Aptos"/>
              </a:rPr>
              <a:t>některé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věci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můžeme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převzít</a:t>
            </a:r>
            <a:r>
              <a:rPr sz="1250" b="0" dirty="0">
                <a:latin typeface="Aptos"/>
              </a:rPr>
              <a:t>, </a:t>
            </a:r>
            <a:r>
              <a:rPr sz="1250" b="0" dirty="0" err="1">
                <a:latin typeface="Aptos"/>
              </a:rPr>
              <a:t>jiné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nám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pomohly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ocenit</a:t>
            </a:r>
            <a:r>
              <a:rPr sz="1250" b="0" dirty="0">
                <a:latin typeface="Aptos"/>
              </a:rPr>
              <a:t> to, co </a:t>
            </a:r>
            <a:r>
              <a:rPr sz="1250" b="0" dirty="0" err="1">
                <a:latin typeface="Aptos"/>
              </a:rPr>
              <a:t>už</a:t>
            </a:r>
            <a:r>
              <a:rPr sz="1250" b="0" dirty="0">
                <a:latin typeface="Aptos"/>
              </a:rPr>
              <a:t> </a:t>
            </a:r>
            <a:r>
              <a:rPr sz="1250" b="0" dirty="0" err="1">
                <a:latin typeface="Aptos"/>
              </a:rPr>
              <a:t>máme</a:t>
            </a:r>
            <a:r>
              <a:rPr sz="1250" b="0" dirty="0">
                <a:latin typeface="Aptos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" y="1133856"/>
            <a:ext cx="1143000" cy="64008"/>
          </a:xfrm>
          <a:prstGeom prst="rect">
            <a:avLst/>
          </a:prstGeom>
          <a:solidFill>
            <a:srgbClr val="91B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94944" y="1371600"/>
            <a:ext cx="2825496" cy="215798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da661f79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1389888"/>
            <a:ext cx="2788920" cy="212140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13232" y="1389888"/>
            <a:ext cx="2788920" cy="2121408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13232" y="3218688"/>
            <a:ext cx="278892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6384" y="3246120"/>
            <a:ext cx="2642615" cy="219456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253C3E"/>
                </a:solidFill>
                <a:latin typeface="Aptos"/>
              </a:rPr>
              <a:t>Emoce a vztahy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712464" y="1371600"/>
            <a:ext cx="3739896" cy="215798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95d760520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0752" y="1389888"/>
            <a:ext cx="3703320" cy="212140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730752" y="1389888"/>
            <a:ext cx="3703320" cy="2121408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730752" y="3218688"/>
            <a:ext cx="370332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803904" y="3246120"/>
            <a:ext cx="2883162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 dirty="0" err="1">
                <a:solidFill>
                  <a:srgbClr val="253C3E"/>
                </a:solidFill>
                <a:latin typeface="Aptos"/>
              </a:rPr>
              <a:t>Diskuse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, </a:t>
            </a:r>
            <a:r>
              <a:rPr sz="850" b="0" dirty="0" err="1">
                <a:solidFill>
                  <a:srgbClr val="253C3E"/>
                </a:solidFill>
                <a:latin typeface="Aptos"/>
              </a:rPr>
              <a:t>pravidla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a </a:t>
            </a:r>
            <a:r>
              <a:rPr sz="850" b="0" dirty="0" err="1" smtClean="0">
                <a:solidFill>
                  <a:srgbClr val="253C3E"/>
                </a:solidFill>
                <a:latin typeface="Aptos"/>
              </a:rPr>
              <a:t>hodnoty</a:t>
            </a:r>
            <a:r>
              <a:rPr lang="cs-CZ" sz="850" b="0" dirty="0" smtClean="0">
                <a:solidFill>
                  <a:srgbClr val="253C3E"/>
                </a:solidFill>
                <a:latin typeface="Aptos"/>
              </a:rPr>
              <a:t> – vytvářet je společně s dětmi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44384" y="1371600"/>
            <a:ext cx="3602736" cy="215798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BE6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82c17d706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2672" y="1389888"/>
            <a:ext cx="3566160" cy="2121408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662672" y="1389888"/>
            <a:ext cx="3566160" cy="2121408"/>
          </a:xfrm>
          <a:prstGeom prst="rect">
            <a:avLst/>
          </a:prstGeom>
          <a:noFill/>
          <a:ln w="12700">
            <a:solidFill>
              <a:srgbClr val="E5DE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662672" y="3218688"/>
            <a:ext cx="356616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35824" y="3246120"/>
            <a:ext cx="1935786" cy="186205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 dirty="0" err="1">
                <a:solidFill>
                  <a:srgbClr val="253C3E"/>
                </a:solidFill>
                <a:latin typeface="Aptos"/>
              </a:rPr>
              <a:t>Prostředí</a:t>
            </a:r>
            <a:r>
              <a:rPr sz="850" b="0" dirty="0">
                <a:solidFill>
                  <a:srgbClr val="253C3E"/>
                </a:solidFill>
                <a:latin typeface="Aptos"/>
              </a:rPr>
              <a:t> </a:t>
            </a:r>
            <a:r>
              <a:rPr sz="850" b="0" dirty="0" err="1" smtClean="0">
                <a:solidFill>
                  <a:srgbClr val="253C3E"/>
                </a:solidFill>
                <a:latin typeface="Aptos"/>
              </a:rPr>
              <a:t>třídy</a:t>
            </a:r>
            <a:r>
              <a:rPr lang="cs-CZ" sz="850" b="0" dirty="0" smtClean="0">
                <a:solidFill>
                  <a:srgbClr val="253C3E"/>
                </a:solidFill>
                <a:latin typeface="Aptos"/>
              </a:rPr>
              <a:t> – méně jde někdy lepší</a:t>
            </a:r>
            <a:endParaRPr sz="850" b="0" dirty="0">
              <a:solidFill>
                <a:srgbClr val="253C3E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941832" y="3840480"/>
            <a:ext cx="10149840" cy="1691640"/>
          </a:xfrm>
          <a:prstGeom prst="roundRect">
            <a:avLst/>
          </a:prstGeom>
          <a:solidFill>
            <a:srgbClr val="E5F1E0"/>
          </a:solidFill>
          <a:ln w="8890">
            <a:solidFill>
              <a:srgbClr val="E2DA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078992" y="3968496"/>
            <a:ext cx="256032" cy="256032"/>
          </a:xfrm>
          <a:prstGeom prst="roundRect">
            <a:avLst/>
          </a:prstGeom>
          <a:solidFill>
            <a:srgbClr val="91B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399032" y="3931920"/>
            <a:ext cx="9555480" cy="32004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420" b="1">
                <a:solidFill>
                  <a:srgbClr val="253C3E"/>
                </a:solidFill>
                <a:latin typeface="Aptos Display"/>
              </a:rPr>
              <a:t>Inspirace pro další práci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57300" y="4278462"/>
            <a:ext cx="5743239" cy="980268"/>
          </a:xfrm>
          <a:prstGeom prst="rect">
            <a:avLst/>
          </a:prstGeom>
          <a:noFill/>
        </p:spPr>
        <p:txBody>
          <a:bodyPr wrap="none" lIns="18288" tIns="18288" rIns="18288" bIns="18288">
            <a:spAutoFit/>
          </a:bodyPr>
          <a:lstStyle/>
          <a:p>
            <a:pPr>
              <a:spcAft>
                <a:spcPts val="500"/>
              </a:spcAft>
              <a:defRPr sz="122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více</a:t>
            </a:r>
            <a:r>
              <a:rPr dirty="0"/>
              <a:t> </a:t>
            </a:r>
            <a:r>
              <a:rPr dirty="0" err="1"/>
              <a:t>vědomě</a:t>
            </a:r>
            <a:r>
              <a:rPr dirty="0"/>
              <a:t> </a:t>
            </a:r>
            <a:r>
              <a:rPr dirty="0" err="1"/>
              <a:t>pracovat</a:t>
            </a:r>
            <a:r>
              <a:rPr dirty="0"/>
              <a:t> s </a:t>
            </a:r>
            <a:r>
              <a:rPr dirty="0" err="1"/>
              <a:t>emocemi</a:t>
            </a:r>
            <a:r>
              <a:rPr dirty="0"/>
              <a:t> a </a:t>
            </a:r>
            <a:r>
              <a:rPr dirty="0" err="1"/>
              <a:t>jejich</a:t>
            </a:r>
            <a:r>
              <a:rPr dirty="0"/>
              <a:t> </a:t>
            </a:r>
            <a:r>
              <a:rPr dirty="0" err="1" smtClean="0"/>
              <a:t>pojmenováním</a:t>
            </a:r>
            <a:endParaRPr dirty="0"/>
          </a:p>
          <a:p>
            <a:pPr>
              <a:spcAft>
                <a:spcPts val="500"/>
              </a:spcAft>
              <a:defRPr sz="122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využívat</a:t>
            </a:r>
            <a:r>
              <a:rPr dirty="0"/>
              <a:t> knihy, </a:t>
            </a:r>
            <a:r>
              <a:rPr dirty="0" err="1"/>
              <a:t>obrazy</a:t>
            </a:r>
            <a:r>
              <a:rPr dirty="0"/>
              <a:t> a </a:t>
            </a:r>
            <a:r>
              <a:rPr dirty="0" err="1"/>
              <a:t>konkrétní</a:t>
            </a:r>
            <a:r>
              <a:rPr dirty="0"/>
              <a:t> </a:t>
            </a:r>
            <a:r>
              <a:rPr dirty="0" err="1"/>
              <a:t>pomůcky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začátek</a:t>
            </a:r>
            <a:r>
              <a:rPr dirty="0"/>
              <a:t> </a:t>
            </a:r>
            <a:r>
              <a:rPr dirty="0" err="1"/>
              <a:t>rozhovoru</a:t>
            </a:r>
            <a:endParaRPr dirty="0"/>
          </a:p>
          <a:p>
            <a:pPr>
              <a:spcAft>
                <a:spcPts val="500"/>
              </a:spcAft>
              <a:defRPr sz="122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rozvíjet</a:t>
            </a:r>
            <a:r>
              <a:rPr dirty="0"/>
              <a:t> </a:t>
            </a:r>
            <a:r>
              <a:rPr lang="cs-CZ" dirty="0" smtClean="0"/>
              <a:t>dál </a:t>
            </a:r>
            <a:r>
              <a:rPr dirty="0" err="1" smtClean="0"/>
              <a:t>projektové</a:t>
            </a:r>
            <a:r>
              <a:rPr dirty="0" smtClean="0"/>
              <a:t> </a:t>
            </a:r>
            <a:r>
              <a:rPr dirty="0" err="1"/>
              <a:t>dny</a:t>
            </a:r>
            <a:r>
              <a:rPr dirty="0"/>
              <a:t> se </a:t>
            </a:r>
            <a:r>
              <a:rPr dirty="0" err="1"/>
              <a:t>zapojením</a:t>
            </a:r>
            <a:r>
              <a:rPr dirty="0"/>
              <a:t> </a:t>
            </a:r>
            <a:r>
              <a:rPr dirty="0" err="1"/>
              <a:t>rodičů</a:t>
            </a:r>
            <a:r>
              <a:rPr dirty="0"/>
              <a:t>, </a:t>
            </a:r>
            <a:r>
              <a:rPr dirty="0" err="1" smtClean="0"/>
              <a:t>studentů</a:t>
            </a:r>
            <a:endParaRPr dirty="0"/>
          </a:p>
          <a:p>
            <a:pPr>
              <a:spcAft>
                <a:spcPts val="500"/>
              </a:spcAft>
              <a:defRPr sz="1220">
                <a:solidFill>
                  <a:srgbClr val="253C3E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sdílet</a:t>
            </a:r>
            <a:r>
              <a:rPr dirty="0"/>
              <a:t> </a:t>
            </a:r>
            <a:r>
              <a:rPr dirty="0" err="1"/>
              <a:t>mezi</a:t>
            </a:r>
            <a:r>
              <a:rPr dirty="0"/>
              <a:t> </a:t>
            </a:r>
            <a:r>
              <a:rPr dirty="0" err="1"/>
              <a:t>třídami</a:t>
            </a:r>
            <a:r>
              <a:rPr dirty="0"/>
              <a:t>, co se </a:t>
            </a:r>
            <a:r>
              <a:rPr dirty="0" err="1"/>
              <a:t>nám</a:t>
            </a:r>
            <a:r>
              <a:rPr dirty="0"/>
              <a:t> </a:t>
            </a:r>
            <a:r>
              <a:rPr dirty="0" err="1"/>
              <a:t>osvědčuje</a:t>
            </a:r>
            <a:r>
              <a:rPr dirty="0"/>
              <a:t> v práci s </a:t>
            </a:r>
            <a:r>
              <a:rPr dirty="0" err="1"/>
              <a:t>pravidly</a:t>
            </a:r>
            <a:r>
              <a:rPr dirty="0"/>
              <a:t>, </a:t>
            </a:r>
            <a:r>
              <a:rPr dirty="0" err="1"/>
              <a:t>vztahy</a:t>
            </a:r>
            <a:r>
              <a:rPr dirty="0"/>
              <a:t> a </a:t>
            </a:r>
            <a:r>
              <a:rPr dirty="0" err="1"/>
              <a:t>dětmi</a:t>
            </a:r>
            <a:r>
              <a:rPr dirty="0"/>
              <a:t> s OMJ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0120" y="5760720"/>
            <a:ext cx="10241280" cy="41148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ctr"/>
            <a:r>
              <a:rPr sz="1500" b="1" dirty="0" err="1">
                <a:solidFill>
                  <a:srgbClr val="253C3E"/>
                </a:solidFill>
                <a:latin typeface="Aptos"/>
              </a:rPr>
              <a:t>Hlavní</a:t>
            </a:r>
            <a:r>
              <a:rPr sz="1500" b="1" dirty="0">
                <a:solidFill>
                  <a:srgbClr val="253C3E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253C3E"/>
                </a:solidFill>
                <a:latin typeface="Aptos"/>
              </a:rPr>
              <a:t>myšlenka</a:t>
            </a:r>
            <a:r>
              <a:rPr sz="1500" b="1" dirty="0">
                <a:solidFill>
                  <a:srgbClr val="253C3E"/>
                </a:solidFill>
                <a:latin typeface="Aptos"/>
              </a:rPr>
              <a:t>: </a:t>
            </a:r>
            <a:r>
              <a:rPr sz="1500" b="1" dirty="0" err="1">
                <a:solidFill>
                  <a:srgbClr val="253C3E"/>
                </a:solidFill>
                <a:latin typeface="Aptos"/>
              </a:rPr>
              <a:t>různé</a:t>
            </a:r>
            <a:r>
              <a:rPr sz="1500" b="1" dirty="0">
                <a:solidFill>
                  <a:srgbClr val="253C3E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253C3E"/>
                </a:solidFill>
                <a:latin typeface="Aptos"/>
              </a:rPr>
              <a:t>školy</a:t>
            </a:r>
            <a:r>
              <a:rPr sz="1500" b="1" dirty="0">
                <a:solidFill>
                  <a:srgbClr val="253C3E"/>
                </a:solidFill>
                <a:latin typeface="Aptos"/>
              </a:rPr>
              <a:t> mohou </a:t>
            </a:r>
            <a:r>
              <a:rPr sz="1500" b="1" dirty="0" err="1">
                <a:solidFill>
                  <a:srgbClr val="253C3E"/>
                </a:solidFill>
                <a:latin typeface="Aptos"/>
              </a:rPr>
              <a:t>pracovat</a:t>
            </a:r>
            <a:r>
              <a:rPr sz="1500" b="1" dirty="0">
                <a:solidFill>
                  <a:srgbClr val="253C3E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253C3E"/>
                </a:solidFill>
                <a:latin typeface="Aptos"/>
              </a:rPr>
              <a:t>jinak</a:t>
            </a:r>
            <a:r>
              <a:rPr sz="1500" b="1" dirty="0">
                <a:solidFill>
                  <a:srgbClr val="253C3E"/>
                </a:solidFill>
                <a:latin typeface="Aptos"/>
              </a:rPr>
              <a:t>, ale </a:t>
            </a:r>
            <a:r>
              <a:rPr sz="1500" b="1" dirty="0" err="1">
                <a:solidFill>
                  <a:srgbClr val="253C3E"/>
                </a:solidFill>
                <a:latin typeface="Aptos"/>
              </a:rPr>
              <a:t>cíl</a:t>
            </a:r>
            <a:r>
              <a:rPr sz="1500" b="1" dirty="0">
                <a:solidFill>
                  <a:srgbClr val="253C3E"/>
                </a:solidFill>
                <a:latin typeface="Aptos"/>
              </a:rPr>
              <a:t> je </a:t>
            </a:r>
            <a:r>
              <a:rPr sz="1500" b="1" dirty="0" err="1">
                <a:solidFill>
                  <a:srgbClr val="253C3E"/>
                </a:solidFill>
                <a:latin typeface="Aptos"/>
              </a:rPr>
              <a:t>stejný</a:t>
            </a:r>
            <a:r>
              <a:rPr sz="1500" b="1" dirty="0">
                <a:solidFill>
                  <a:srgbClr val="253C3E"/>
                </a:solidFill>
                <a:latin typeface="Aptos"/>
              </a:rPr>
              <a:t> – </a:t>
            </a:r>
            <a:r>
              <a:rPr sz="1500" b="1" dirty="0" err="1">
                <a:solidFill>
                  <a:srgbClr val="253C3E"/>
                </a:solidFill>
                <a:latin typeface="Aptos"/>
              </a:rPr>
              <a:t>bezpečné</a:t>
            </a:r>
            <a:r>
              <a:rPr sz="1500" b="1" dirty="0">
                <a:solidFill>
                  <a:srgbClr val="253C3E"/>
                </a:solidFill>
                <a:latin typeface="Aptos"/>
              </a:rPr>
              <a:t>, </a:t>
            </a:r>
            <a:r>
              <a:rPr sz="1500" b="1" dirty="0" err="1">
                <a:solidFill>
                  <a:srgbClr val="253C3E"/>
                </a:solidFill>
                <a:latin typeface="Aptos"/>
              </a:rPr>
              <a:t>podnětné</a:t>
            </a:r>
            <a:r>
              <a:rPr sz="1500" b="1" dirty="0">
                <a:solidFill>
                  <a:srgbClr val="253C3E"/>
                </a:solidFill>
                <a:latin typeface="Aptos"/>
              </a:rPr>
              <a:t> a </a:t>
            </a:r>
            <a:r>
              <a:rPr sz="1500" b="1" dirty="0" err="1">
                <a:solidFill>
                  <a:srgbClr val="253C3E"/>
                </a:solidFill>
                <a:latin typeface="Aptos"/>
              </a:rPr>
              <a:t>přátelské</a:t>
            </a:r>
            <a:r>
              <a:rPr sz="1500" b="1" dirty="0">
                <a:solidFill>
                  <a:srgbClr val="253C3E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253C3E"/>
                </a:solidFill>
                <a:latin typeface="Aptos"/>
              </a:rPr>
              <a:t>prostředí</a:t>
            </a:r>
            <a:r>
              <a:rPr sz="1500" b="1" dirty="0">
                <a:solidFill>
                  <a:srgbClr val="253C3E"/>
                </a:solidFill>
                <a:latin typeface="Aptos"/>
              </a:rPr>
              <a:t> pro děti.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6601968"/>
            <a:ext cx="11155680" cy="18288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850" b="0">
                <a:solidFill>
                  <a:srgbClr val="FFFFFF"/>
                </a:solidFill>
                <a:latin typeface="Aptos"/>
              </a:rPr>
              <a:t>Vzdělávací cesta Málaga · pracovní prezentace pro MŠ 4 pastelky · 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2791</TotalTime>
  <Words>1055</Words>
  <Application>Microsoft Office PowerPoint</Application>
  <PresentationFormat>Širokoúhlá obrazovka</PresentationFormat>
  <Paragraphs>116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/>
  <cp:keywords/>
  <dc:description>generated using python-pptx</dc:description>
  <cp:lastModifiedBy>Sborovna</cp:lastModifiedBy>
  <cp:revision>12</cp:revision>
  <dcterms:created xsi:type="dcterms:W3CDTF">2013-01-27T09:14:16Z</dcterms:created>
  <dcterms:modified xsi:type="dcterms:W3CDTF">2026-10-03T14:43:05Z</dcterms:modified>
  <cp:category/>
</cp:coreProperties>
</file>